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326" r:id="rId3"/>
    <p:sldId id="327" r:id="rId4"/>
    <p:sldId id="328" r:id="rId5"/>
    <p:sldId id="329" r:id="rId6"/>
    <p:sldId id="272" r:id="rId7"/>
    <p:sldId id="258" r:id="rId8"/>
    <p:sldId id="259" r:id="rId9"/>
    <p:sldId id="260" r:id="rId10"/>
    <p:sldId id="262" r:id="rId11"/>
    <p:sldId id="263" r:id="rId12"/>
    <p:sldId id="266" r:id="rId13"/>
    <p:sldId id="265" r:id="rId14"/>
    <p:sldId id="267" r:id="rId15"/>
    <p:sldId id="271" r:id="rId16"/>
    <p:sldId id="273" r:id="rId17"/>
    <p:sldId id="330" r:id="rId18"/>
    <p:sldId id="343" r:id="rId19"/>
    <p:sldId id="384" r:id="rId20"/>
    <p:sldId id="308" r:id="rId21"/>
    <p:sldId id="332" r:id="rId22"/>
    <p:sldId id="333" r:id="rId23"/>
    <p:sldId id="392" r:id="rId24"/>
    <p:sldId id="393" r:id="rId25"/>
    <p:sldId id="334" r:id="rId26"/>
    <p:sldId id="335" r:id="rId27"/>
    <p:sldId id="336" r:id="rId28"/>
    <p:sldId id="457" r:id="rId29"/>
    <p:sldId id="309" r:id="rId30"/>
    <p:sldId id="337" r:id="rId31"/>
    <p:sldId id="396" r:id="rId32"/>
    <p:sldId id="397" r:id="rId33"/>
    <p:sldId id="398" r:id="rId34"/>
    <p:sldId id="399" r:id="rId35"/>
    <p:sldId id="338" r:id="rId36"/>
    <p:sldId id="339" r:id="rId37"/>
    <p:sldId id="400" r:id="rId38"/>
    <p:sldId id="456" r:id="rId39"/>
    <p:sldId id="340" r:id="rId40"/>
    <p:sldId id="402" r:id="rId41"/>
    <p:sldId id="403" r:id="rId42"/>
    <p:sldId id="404" r:id="rId43"/>
    <p:sldId id="341" r:id="rId44"/>
    <p:sldId id="468" r:id="rId45"/>
    <p:sldId id="315" r:id="rId46"/>
    <p:sldId id="344" r:id="rId47"/>
    <p:sldId id="387" r:id="rId48"/>
    <p:sldId id="345" r:id="rId49"/>
    <p:sldId id="346" r:id="rId50"/>
    <p:sldId id="316" r:id="rId51"/>
    <p:sldId id="347" r:id="rId52"/>
    <p:sldId id="348" r:id="rId53"/>
    <p:sldId id="469" r:id="rId54"/>
    <p:sldId id="349" r:id="rId55"/>
    <p:sldId id="350" r:id="rId56"/>
    <p:sldId id="388" r:id="rId57"/>
    <p:sldId id="407" r:id="rId58"/>
    <p:sldId id="409" r:id="rId59"/>
    <p:sldId id="408" r:id="rId60"/>
    <p:sldId id="352" r:id="rId61"/>
    <p:sldId id="353" r:id="rId62"/>
    <p:sldId id="355" r:id="rId63"/>
    <p:sldId id="356" r:id="rId64"/>
    <p:sldId id="470" r:id="rId65"/>
    <p:sldId id="357" r:id="rId66"/>
    <p:sldId id="358" r:id="rId67"/>
    <p:sldId id="410" r:id="rId68"/>
    <p:sldId id="411" r:id="rId69"/>
    <p:sldId id="359" r:id="rId70"/>
    <p:sldId id="412" r:id="rId71"/>
    <p:sldId id="413" r:id="rId72"/>
    <p:sldId id="471" r:id="rId73"/>
    <p:sldId id="311" r:id="rId74"/>
    <p:sldId id="362" r:id="rId75"/>
    <p:sldId id="416" r:id="rId76"/>
    <p:sldId id="417" r:id="rId77"/>
    <p:sldId id="418" r:id="rId78"/>
    <p:sldId id="360" r:id="rId79"/>
    <p:sldId id="419" r:id="rId80"/>
    <p:sldId id="420" r:id="rId81"/>
    <p:sldId id="472" r:id="rId82"/>
    <p:sldId id="363" r:id="rId83"/>
    <p:sldId id="424" r:id="rId84"/>
    <p:sldId id="425" r:id="rId85"/>
    <p:sldId id="426" r:id="rId86"/>
    <p:sldId id="423" r:id="rId87"/>
    <p:sldId id="365" r:id="rId88"/>
    <p:sldId id="473" r:id="rId89"/>
    <p:sldId id="320" r:id="rId90"/>
    <p:sldId id="370" r:id="rId91"/>
    <p:sldId id="367" r:id="rId92"/>
    <p:sldId id="435" r:id="rId93"/>
    <p:sldId id="436" r:id="rId94"/>
    <p:sldId id="437" r:id="rId95"/>
    <p:sldId id="438" r:id="rId96"/>
    <p:sldId id="368" r:id="rId97"/>
    <p:sldId id="439" r:id="rId98"/>
    <p:sldId id="369" r:id="rId99"/>
    <p:sldId id="372" r:id="rId100"/>
    <p:sldId id="373" r:id="rId101"/>
    <p:sldId id="474" r:id="rId102"/>
    <p:sldId id="374" r:id="rId103"/>
    <p:sldId id="375" r:id="rId104"/>
    <p:sldId id="458" r:id="rId105"/>
    <p:sldId id="376" r:id="rId106"/>
    <p:sldId id="459" r:id="rId107"/>
    <p:sldId id="460" r:id="rId108"/>
    <p:sldId id="461" r:id="rId109"/>
    <p:sldId id="462" r:id="rId110"/>
    <p:sldId id="463" r:id="rId111"/>
    <p:sldId id="464" r:id="rId112"/>
    <p:sldId id="465" r:id="rId113"/>
    <p:sldId id="466" r:id="rId114"/>
    <p:sldId id="475" r:id="rId115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7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32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1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12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44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4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82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8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6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089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2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12" Type="http://schemas.openxmlformats.org/officeDocument/2006/relationships/image" Target="../media/image13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11" Type="http://schemas.openxmlformats.org/officeDocument/2006/relationships/image" Target="../media/image131.png"/><Relationship Id="rId5" Type="http://schemas.openxmlformats.org/officeDocument/2006/relationships/image" Target="../media/image50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7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1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7.png"/><Relationship Id="rId4" Type="http://schemas.openxmlformats.org/officeDocument/2006/relationships/image" Target="../media/image146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1.png"/><Relationship Id="rId4" Type="http://schemas.openxmlformats.org/officeDocument/2006/relationships/image" Target="../media/image150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154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12" Type="http://schemas.openxmlformats.org/officeDocument/2006/relationships/image" Target="../media/image13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11" Type="http://schemas.openxmlformats.org/officeDocument/2006/relationships/image" Target="../media/image131.png"/><Relationship Id="rId5" Type="http://schemas.openxmlformats.org/officeDocument/2006/relationships/image" Target="../media/image50.png"/><Relationship Id="rId15" Type="http://schemas.openxmlformats.org/officeDocument/2006/relationships/image" Target="../media/image156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Relationship Id="rId14" Type="http://schemas.openxmlformats.org/officeDocument/2006/relationships/image" Target="../media/image15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interpret-glm-output-in-r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" Target="slide6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5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7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8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0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1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4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8.png"/><Relationship Id="rId4" Type="http://schemas.openxmlformats.org/officeDocument/2006/relationships/image" Target="../media/image19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32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9E24F-75E2-41AB-8E13-C935A9BB4B34}"/>
              </a:ext>
            </a:extLst>
          </p:cNvPr>
          <p:cNvSpPr/>
          <p:nvPr/>
        </p:nvSpPr>
        <p:spPr>
          <a:xfrm>
            <a:off x="4581542" y="128449"/>
            <a:ext cx="3028922" cy="490879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 and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A22A2B-0152-4C7B-91B3-F9CE95F778A1}"/>
              </a:ext>
            </a:extLst>
          </p:cNvPr>
          <p:cNvSpPr txBox="1"/>
          <p:nvPr/>
        </p:nvSpPr>
        <p:spPr>
          <a:xfrm>
            <a:off x="99646" y="619326"/>
            <a:ext cx="12022016" cy="20621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METHODS: </a:t>
            </a:r>
          </a:p>
          <a:p>
            <a:r>
              <a:rPr lang="it-IT" sz="1600" dirty="0"/>
              <a:t>Sampling of 240 1year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(</a:t>
            </a:r>
            <a:r>
              <a:rPr lang="it-IT" sz="1600" dirty="0">
                <a:highlight>
                  <a:srgbClr val="FFFF00"/>
                </a:highlight>
              </a:rPr>
              <a:t>120 from </a:t>
            </a:r>
            <a:r>
              <a:rPr lang="it-IT" sz="1600" dirty="0" err="1">
                <a:highlight>
                  <a:srgbClr val="FFFF00"/>
                </a:highlight>
              </a:rPr>
              <a:t>own-rooted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/>
              <a:t>plant</a:t>
            </a:r>
            <a:r>
              <a:rPr lang="it-IT" sz="1600" dirty="0"/>
              <a:t>; and 120 from </a:t>
            </a:r>
            <a:r>
              <a:rPr lang="it-IT" sz="1600" dirty="0" err="1"/>
              <a:t>grafted</a:t>
            </a:r>
            <a:r>
              <a:rPr lang="it-IT" sz="1600" dirty="0"/>
              <a:t> </a:t>
            </a:r>
            <a:r>
              <a:rPr lang="it-IT" sz="1600" dirty="0" err="1"/>
              <a:t>ones</a:t>
            </a:r>
            <a:r>
              <a:rPr lang="it-IT" sz="1600" dirty="0"/>
              <a:t>)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2020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(</a:t>
            </a:r>
            <a:r>
              <a:rPr lang="it-IT" sz="1600" b="1" dirty="0" err="1"/>
              <a:t>parent</a:t>
            </a:r>
            <a:r>
              <a:rPr lang="it-IT" sz="1600" b="1" dirty="0"/>
              <a:t>)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  <a:p>
            <a:pPr marL="192885" indent="-192885">
              <a:buFont typeface="Arial" panose="020B0604020202020204" pitchFamily="34" charset="0"/>
              <a:buChar char="•"/>
            </a:pPr>
            <a:r>
              <a:rPr lang="it-IT" sz="1600" dirty="0"/>
              <a:t>2021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child</a:t>
            </a:r>
            <a:r>
              <a:rPr lang="it-IT" sz="1600" dirty="0"/>
              <a:t>) </a:t>
            </a:r>
            <a:r>
              <a:rPr lang="it-IT" sz="1600" dirty="0" err="1"/>
              <a:t>born</a:t>
            </a:r>
            <a:r>
              <a:rPr lang="it-IT" sz="1600" dirty="0"/>
              <a:t> from the </a:t>
            </a:r>
            <a:r>
              <a:rPr lang="it-IT" sz="1600" dirty="0" err="1"/>
              <a:t>parerent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</a:t>
            </a:r>
            <a:r>
              <a:rPr lang="it-IT" sz="1600" b="1" dirty="0" err="1"/>
              <a:t>child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538B1-C829-4E60-A022-7C8AD37C2179}"/>
              </a:ext>
            </a:extLst>
          </p:cNvPr>
          <p:cNvSpPr txBox="1"/>
          <p:nvPr/>
        </p:nvSpPr>
        <p:spPr>
          <a:xfrm>
            <a:off x="84992" y="2780183"/>
            <a:ext cx="12022016" cy="25545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GOALS:</a:t>
            </a:r>
          </a:p>
          <a:p>
            <a:r>
              <a:rPr lang="it-IT" sz="1600" dirty="0"/>
              <a:t>The model of </a:t>
            </a:r>
            <a:r>
              <a:rPr lang="it-IT" sz="1600" dirty="0" err="1"/>
              <a:t>my</a:t>
            </a:r>
            <a:r>
              <a:rPr lang="it-IT" sz="1600" dirty="0"/>
              <a:t> dreams </a:t>
            </a:r>
            <a:r>
              <a:rPr lang="it-IT" sz="1600" dirty="0" err="1"/>
              <a:t>should</a:t>
            </a:r>
            <a:r>
              <a:rPr lang="it-IT" sz="1600" dirty="0"/>
              <a:t> </a:t>
            </a:r>
            <a:r>
              <a:rPr lang="it-IT" sz="1600" dirty="0" err="1"/>
              <a:t>answer</a:t>
            </a:r>
            <a:r>
              <a:rPr lang="it-IT" sz="1600" dirty="0"/>
              <a:t> </a:t>
            </a:r>
            <a:r>
              <a:rPr lang="it-IT" sz="1600" dirty="0" err="1"/>
              <a:t>those</a:t>
            </a:r>
            <a:r>
              <a:rPr lang="it-IT" sz="1600" dirty="0"/>
              <a:t> </a:t>
            </a:r>
            <a:r>
              <a:rPr lang="it-IT" sz="1600" dirty="0" err="1"/>
              <a:t>questions</a:t>
            </a:r>
            <a:r>
              <a:rPr lang="it-IT" sz="1600" dirty="0"/>
              <a:t>: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1 </a:t>
            </a:r>
            <a:r>
              <a:rPr lang="it-IT" sz="1600" dirty="0" err="1"/>
              <a:t>yeard</a:t>
            </a:r>
            <a:r>
              <a:rPr lang="it-IT" sz="1600" dirty="0"/>
              <a:t>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composed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some zones of the </a:t>
            </a:r>
            <a:r>
              <a:rPr lang="it-IT" sz="1600" dirty="0" err="1"/>
              <a:t>same</a:t>
            </a:r>
            <a:r>
              <a:rPr lang="it-IT" sz="1600" dirty="0"/>
              <a:t> 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difference</a:t>
            </a:r>
            <a:r>
              <a:rPr lang="it-IT" sz="1600" dirty="0"/>
              <a:t> in </a:t>
            </a:r>
            <a:r>
              <a:rPr lang="it-IT" sz="1600" dirty="0" err="1"/>
              <a:t>composition</a:t>
            </a:r>
            <a:r>
              <a:rPr lang="it-IT" sz="1600" dirty="0"/>
              <a:t> </a:t>
            </a:r>
            <a:r>
              <a:rPr lang="it-IT" sz="1600" dirty="0" err="1"/>
              <a:t>according</a:t>
            </a:r>
            <a:r>
              <a:rPr lang="it-IT" sz="1600" dirty="0"/>
              <a:t> to the </a:t>
            </a:r>
            <a:r>
              <a:rPr lang="it-IT" sz="1600" dirty="0" err="1"/>
              <a:t>length</a:t>
            </a:r>
            <a:r>
              <a:rPr lang="it-IT" sz="1600" dirty="0"/>
              <a:t> of the </a:t>
            </a:r>
            <a:r>
              <a:rPr lang="it-IT" sz="1600" dirty="0" err="1"/>
              <a:t>shoot</a:t>
            </a:r>
            <a:r>
              <a:rPr lang="it-IT" sz="1600" dirty="0"/>
              <a:t>?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</a:t>
            </a:r>
            <a:r>
              <a:rPr lang="it-IT" sz="1600" dirty="0" err="1"/>
              <a:t>is</a:t>
            </a:r>
            <a:r>
              <a:rPr lang="it-IT" sz="1600" dirty="0"/>
              <a:t> the </a:t>
            </a:r>
            <a:r>
              <a:rPr lang="it-IT" sz="1600" dirty="0" err="1"/>
              <a:t>behavior</a:t>
            </a:r>
            <a:r>
              <a:rPr lang="it-IT" sz="1600" dirty="0"/>
              <a:t> of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How </a:t>
            </a:r>
            <a:r>
              <a:rPr lang="it-IT" sz="1600" dirty="0" err="1"/>
              <a:t>many</a:t>
            </a:r>
            <a:r>
              <a:rPr lang="it-IT" sz="1600" dirty="0"/>
              <a:t> of </a:t>
            </a:r>
            <a:r>
              <a:rPr lang="it-IT" sz="1600" dirty="0" err="1"/>
              <a:t>them</a:t>
            </a:r>
            <a:r>
              <a:rPr lang="it-IT" sz="1600" dirty="0"/>
              <a:t> </a:t>
            </a:r>
            <a:r>
              <a:rPr lang="it-IT" sz="1600" dirty="0" err="1"/>
              <a:t>developed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Where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From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bud</a:t>
            </a:r>
            <a:r>
              <a:rPr lang="it-IT" sz="1600" dirty="0"/>
              <a:t>? (vegetative or mixed?)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how</a:t>
            </a:r>
            <a:r>
              <a:rPr lang="it-IT" sz="1600" dirty="0"/>
              <a:t> can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deal</a:t>
            </a:r>
            <a:r>
              <a:rPr lang="it-IT" sz="1600" dirty="0"/>
              <a:t> with multiple </a:t>
            </a:r>
            <a:r>
              <a:rPr lang="it-IT" sz="1600" dirty="0" err="1"/>
              <a:t>buds</a:t>
            </a:r>
            <a:r>
              <a:rPr lang="it-IT" sz="1600" dirty="0"/>
              <a:t> and multiple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per </a:t>
            </a:r>
            <a:r>
              <a:rPr lang="it-IT" sz="1600" dirty="0" err="1"/>
              <a:t>node</a:t>
            </a:r>
            <a:r>
              <a:rPr lang="it-IT" sz="16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120C0-ABFF-4C80-9B93-2200C277BFD2}"/>
              </a:ext>
            </a:extLst>
          </p:cNvPr>
          <p:cNvSpPr txBox="1"/>
          <p:nvPr/>
        </p:nvSpPr>
        <p:spPr>
          <a:xfrm>
            <a:off x="7514492" y="4176571"/>
            <a:ext cx="4216197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problems</a:t>
            </a:r>
            <a:r>
              <a:rPr lang="it-IT" sz="1600" dirty="0"/>
              <a:t> </a:t>
            </a:r>
            <a:r>
              <a:rPr lang="it-IT" sz="1600" dirty="0" err="1"/>
              <a:t>cold</a:t>
            </a:r>
            <a:r>
              <a:rPr lang="it-IT" sz="1600" dirty="0"/>
              <a:t> be </a:t>
            </a:r>
            <a:r>
              <a:rPr lang="it-IT" sz="1600" dirty="0" err="1"/>
              <a:t>solved</a:t>
            </a:r>
            <a:r>
              <a:rPr lang="it-IT" sz="1600" dirty="0"/>
              <a:t> </a:t>
            </a:r>
            <a:r>
              <a:rPr lang="it-IT" sz="1600" dirty="0" err="1"/>
              <a:t>analysing</a:t>
            </a:r>
            <a:r>
              <a:rPr lang="it-IT" sz="1600" dirty="0"/>
              <a:t> the data: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From </a:t>
            </a:r>
            <a:r>
              <a:rPr lang="it-IT" sz="1600" dirty="0" err="1"/>
              <a:t>different</a:t>
            </a:r>
            <a:r>
              <a:rPr lang="it-IT" sz="1600" dirty="0"/>
              <a:t> point of </a:t>
            </a:r>
            <a:r>
              <a:rPr lang="it-IT" sz="1600" dirty="0" err="1"/>
              <a:t>views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Shoot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Metamer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Bud scale</a:t>
            </a:r>
          </a:p>
          <a:p>
            <a:pPr marL="225032" indent="-225032"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tecniques</a:t>
            </a:r>
            <a:r>
              <a:rPr lang="it-IT" sz="1600" dirty="0"/>
              <a:t>: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 </a:t>
            </a:r>
            <a:r>
              <a:rPr lang="it-IT" sz="1600" dirty="0" err="1"/>
              <a:t>exploratory</a:t>
            </a:r>
            <a:r>
              <a:rPr lang="it-IT" sz="1600" dirty="0"/>
              <a:t> </a:t>
            </a:r>
            <a:r>
              <a:rPr lang="it-IT" sz="1600" dirty="0" err="1"/>
              <a:t>analysis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Glms</a:t>
            </a:r>
            <a:r>
              <a:rPr lang="it-IT" sz="1600" dirty="0"/>
              <a:t>/</a:t>
            </a:r>
            <a:r>
              <a:rPr lang="it-IT" sz="1600" dirty="0" err="1"/>
              <a:t>marcovian</a:t>
            </a:r>
            <a:endParaRPr lang="it-IT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E2C11-A824-4CB2-B800-365562D3094B}"/>
              </a:ext>
            </a:extLst>
          </p:cNvPr>
          <p:cNvSpPr txBox="1"/>
          <p:nvPr/>
        </p:nvSpPr>
        <p:spPr>
          <a:xfrm>
            <a:off x="4417309" y="6464226"/>
            <a:ext cx="30588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highlight>
                  <a:srgbClr val="FFFF00"/>
                </a:highlight>
              </a:rPr>
              <a:t>WE WILL FOCUS JUST ON </a:t>
            </a:r>
            <a:r>
              <a:rPr lang="it-IT" sz="1050" dirty="0" err="1">
                <a:highlight>
                  <a:srgbClr val="FFFF00"/>
                </a:highlight>
              </a:rPr>
              <a:t>ON</a:t>
            </a:r>
            <a:r>
              <a:rPr lang="it-IT" sz="1050" dirty="0">
                <a:highlight>
                  <a:srgbClr val="FFFF00"/>
                </a:highlight>
              </a:rPr>
              <a:t> OWN-ROOTED PLANTS</a:t>
            </a:r>
          </a:p>
        </p:txBody>
      </p:sp>
    </p:spTree>
    <p:extLst>
      <p:ext uri="{BB962C8B-B14F-4D97-AF65-F5344CB8AC3E}">
        <p14:creationId xmlns:p14="http://schemas.microsoft.com/office/powerpoint/2010/main" val="171309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3554397" y="171149"/>
            <a:ext cx="2533899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6056174" y="397884"/>
            <a:ext cx="58426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row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Plant</a:t>
            </a:r>
            <a:r>
              <a:rPr lang="it-IT" sz="1200" dirty="0"/>
              <a:t> ID </a:t>
            </a:r>
            <a:r>
              <a:rPr lang="it-IT" sz="1200" dirty="0" err="1"/>
              <a:t>mother</a:t>
            </a:r>
            <a:r>
              <a:rPr lang="it-IT" sz="1200" dirty="0"/>
              <a:t> of the </a:t>
            </a:r>
            <a:r>
              <a:rPr lang="it-IT" sz="1200" dirty="0" err="1"/>
              <a:t>shoot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nodes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type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clusters;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nuts;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CFA1-6AB5-4677-B105-63AF24AA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082" y="171148"/>
            <a:ext cx="1832803" cy="17541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0F232-C57B-4E35-AA45-0FC36C19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223" y="2485506"/>
            <a:ext cx="7877554" cy="361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9721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A05396AB-782C-44B3-BC38-CB12D4576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73" y="2210923"/>
            <a:ext cx="5919936" cy="44399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7B23F3-434B-42BD-AB26-C438606458D6}"/>
              </a:ext>
            </a:extLst>
          </p:cNvPr>
          <p:cNvSpPr txBox="1"/>
          <p:nvPr/>
        </p:nvSpPr>
        <p:spPr>
          <a:xfrm>
            <a:off x="3753466" y="207124"/>
            <a:ext cx="50493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</a:t>
            </a:r>
            <a:r>
              <a:rPr lang="it-IT" sz="2520" dirty="0" err="1"/>
              <a:t>other</a:t>
            </a:r>
            <a:r>
              <a:rPr lang="it-IT" sz="2520" dirty="0"/>
              <a:t> M in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8ED16-FC40-465F-A312-991A4A3E3EF0}"/>
              </a:ext>
            </a:extLst>
          </p:cNvPr>
          <p:cNvSpPr txBox="1"/>
          <p:nvPr/>
        </p:nvSpPr>
        <p:spPr>
          <a:xfrm>
            <a:off x="7906414" y="293300"/>
            <a:ext cx="1748888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C8650-4463-4A70-9DAC-A364E792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99606"/>
            <a:ext cx="5760000" cy="39562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E4EEC1-EA23-41CE-9F87-4E7E06F091D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5044505" y="601077"/>
            <a:ext cx="3736353" cy="277664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9D9BEE3-AD45-4D93-99A3-445B1D5BF53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79BD3A-F0F7-4829-A91F-92A022B88910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B1387B-EEDE-4C51-98FD-FE8B177D7258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F8EA9EC-D3D7-4236-BE3E-6EF90F6EF46C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290FB7B-BE47-4B60-8C56-930CE505D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037BEC-8B3D-43B7-BEAA-AFF4CBDEBEC9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31C5CEA0-CB43-463C-86A0-EDDD83F4B8E8}"/>
              </a:ext>
            </a:extLst>
          </p:cNvPr>
          <p:cNvSpPr/>
          <p:nvPr/>
        </p:nvSpPr>
        <p:spPr>
          <a:xfrm>
            <a:off x="4724667" y="3356887"/>
            <a:ext cx="319838" cy="3752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30439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71" name="Picture 70" descr="Chart, bar chart&#10;&#10;Description automatically generated">
            <a:extLst>
              <a:ext uri="{FF2B5EF4-FFF2-40B4-BE49-F238E27FC236}">
                <a16:creationId xmlns:a16="http://schemas.microsoft.com/office/drawing/2014/main" id="{2C98B24F-BBA5-4233-84CC-B5BCC3EB5D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549287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2" name="Picture 71" descr="Chart, bar chart&#10;&#10;Description automatically generated">
            <a:extLst>
              <a:ext uri="{FF2B5EF4-FFF2-40B4-BE49-F238E27FC236}">
                <a16:creationId xmlns:a16="http://schemas.microsoft.com/office/drawing/2014/main" id="{4D2E2052-3DBA-4204-BBDC-080F2A0F982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427659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6078A286-5A3C-4367-9E98-C84600DB5C8A}"/>
              </a:ext>
            </a:extLst>
          </p:cNvPr>
          <p:cNvSpPr/>
          <p:nvPr/>
        </p:nvSpPr>
        <p:spPr>
          <a:xfrm rot="4536883">
            <a:off x="2040064" y="4705816"/>
            <a:ext cx="103814" cy="781654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47BBC08-1328-4887-8C43-E0E7699AC92B}"/>
              </a:ext>
            </a:extLst>
          </p:cNvPr>
          <p:cNvSpPr txBox="1"/>
          <p:nvPr/>
        </p:nvSpPr>
        <p:spPr>
          <a:xfrm>
            <a:off x="1241543" y="5257934"/>
            <a:ext cx="138646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length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</a:t>
            </a:r>
          </a:p>
        </p:txBody>
      </p:sp>
    </p:spTree>
    <p:extLst>
      <p:ext uri="{BB962C8B-B14F-4D97-AF65-F5344CB8AC3E}">
        <p14:creationId xmlns:p14="http://schemas.microsoft.com/office/powerpoint/2010/main" val="52616186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9552" y="288969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4190517" y="275162"/>
            <a:ext cx="423807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DCF9EE-054C-4E48-81D2-D6945647798C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568E27-D0D8-47D6-AA23-63FC55F2F555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395D8-348F-4EB0-994B-757410B28995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F3CDD5E-6235-4695-9B00-C446AEBB56BC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19D6960-7FAD-4149-9EBF-E15DFBBDE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5E6C339-F96B-47AE-B9B9-4B8CCACBC287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E8894A9-A85F-4143-ACB2-FCF88F1D5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64311"/>
            <a:ext cx="5760000" cy="39893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FDAE87-AC49-45BD-BF31-9A49FE40AB13}"/>
              </a:ext>
            </a:extLst>
          </p:cNvPr>
          <p:cNvSpPr/>
          <p:nvPr/>
        </p:nvSpPr>
        <p:spPr>
          <a:xfrm>
            <a:off x="4795284" y="3211033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5108944" y="515228"/>
            <a:ext cx="3319644" cy="26958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Chart, bar chart&#10;&#10;Description automatically generated">
            <a:extLst>
              <a:ext uri="{FF2B5EF4-FFF2-40B4-BE49-F238E27FC236}">
                <a16:creationId xmlns:a16="http://schemas.microsoft.com/office/drawing/2014/main" id="{344032C3-959E-4FF3-83EB-C471AF114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867" y="2623786"/>
            <a:ext cx="5503650" cy="412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0880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38F9C-311A-4A02-8B53-7AC64209F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238" y="862633"/>
            <a:ext cx="84201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30729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C7BB82-1636-40E2-801C-F29910404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421319"/>
            <a:ext cx="5760000" cy="4172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64726" y="280241"/>
            <a:ext cx="298861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0.21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245691" y="280241"/>
            <a:ext cx="19900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length+rank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68508" y="3304461"/>
            <a:ext cx="313660" cy="44838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82168" y="803461"/>
            <a:ext cx="2576868" cy="250100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0271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EE0D4F45-BCD5-47CC-8990-467BB38F4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63239"/>
            <a:ext cx="5900064" cy="4425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5893540" y="563879"/>
            <a:ext cx="29886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0.22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</p:cNvCxnSpPr>
          <p:nvPr/>
        </p:nvCxnSpPr>
        <p:spPr>
          <a:xfrm flipV="1">
            <a:off x="4290205" y="3522428"/>
            <a:ext cx="991963" cy="174543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3C062D0-367B-4522-8B60-74CC2893C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73" y="1352299"/>
            <a:ext cx="5760000" cy="398936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190517" y="275162"/>
            <a:ext cx="423807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68508" y="3304461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82168" y="871656"/>
            <a:ext cx="2105682" cy="24328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1181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929676-5AD4-4021-915C-9FF3CAA37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37" y="1057275"/>
            <a:ext cx="1006792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4452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8C233E34-B5A0-4706-BDC6-913FA27EF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540" y="1956592"/>
            <a:ext cx="6298460" cy="47238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5B7D80-7C0C-4BEE-8711-380BDC4F1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56510"/>
            <a:ext cx="5760000" cy="3901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5893540" y="563879"/>
            <a:ext cx="29886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190517" y="275162"/>
            <a:ext cx="149908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803408" y="3304461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  <a:endCxn id="23" idx="3"/>
          </p:cNvCxnSpPr>
          <p:nvPr/>
        </p:nvCxnSpPr>
        <p:spPr>
          <a:xfrm flipH="1">
            <a:off x="5117068" y="871656"/>
            <a:ext cx="2270782" cy="254178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81193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2017D-B06F-4064-8447-BC456991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" y="1333321"/>
            <a:ext cx="5760000" cy="4130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2814" y="204510"/>
            <a:ext cx="366017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</a:t>
            </a:r>
            <a:r>
              <a:rPr lang="it-IT" sz="1400" dirty="0" err="1"/>
              <a:t>m+v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(***)-Coef=-0.91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011535" y="292090"/>
            <a:ext cx="21733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 dirty="0"/>
              <a:t>~</a:t>
            </a:r>
            <a:r>
              <a:rPr lang="it-IT" sz="2300" dirty="0" err="1"/>
              <a:t>rank</a:t>
            </a:r>
            <a:r>
              <a:rPr lang="it-IT" sz="2300" dirty="0"/>
              <a:t> + </a:t>
            </a:r>
            <a:r>
              <a:rPr lang="it-IT" sz="2300" dirty="0" err="1"/>
              <a:t>sibling</a:t>
            </a:r>
            <a:r>
              <a:rPr lang="it-IT" sz="2300" dirty="0"/>
              <a:t> </a:t>
            </a:r>
            <a:r>
              <a:rPr lang="it-IT" sz="2300" dirty="0" err="1"/>
              <a:t>buds</a:t>
            </a:r>
            <a:endParaRPr lang="it-IT" sz="23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36758" y="3289718"/>
            <a:ext cx="403592" cy="3678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40350" y="727730"/>
            <a:ext cx="2792550" cy="25312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Chart, bar chart, histogram&#10;&#10;Description automatically generated">
            <a:extLst>
              <a:ext uri="{FF2B5EF4-FFF2-40B4-BE49-F238E27FC236}">
                <a16:creationId xmlns:a16="http://schemas.microsoft.com/office/drawing/2014/main" id="{4FEB1027-72C4-4E18-826C-58D899682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542" y="1235424"/>
            <a:ext cx="3810317" cy="28577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4E252FD2-6000-437A-B7CF-AD6A72481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83" y="3893786"/>
            <a:ext cx="3810317" cy="28577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771066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237B6-5429-4F7D-B888-D1CF4831E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" y="981793"/>
            <a:ext cx="1029652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96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3470858" y="98347"/>
            <a:ext cx="3270127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Metamer scale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8F3F36-B9CA-4957-AD86-604FA54C7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065" y="542773"/>
            <a:ext cx="1496557" cy="16388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7DAAE5-E652-4ADD-B79F-58857DF8A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138" y="2448588"/>
            <a:ext cx="7036479" cy="29807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6836993" y="280987"/>
            <a:ext cx="3704055" cy="24929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metamer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Year</a:t>
            </a:r>
            <a:r>
              <a:rPr lang="it-IT" sz="1200" dirty="0"/>
              <a:t> of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Metamer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LATERAL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eac</a:t>
            </a:r>
            <a:r>
              <a:rPr lang="it-IT" sz="1200" dirty="0"/>
              <a:t> </a:t>
            </a:r>
            <a:r>
              <a:rPr lang="it-IT" sz="1200" dirty="0" err="1"/>
              <a:t>rank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Total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rank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Shoots</a:t>
            </a:r>
            <a:r>
              <a:rPr lang="it-IT" sz="1200" dirty="0"/>
              <a:t> </a:t>
            </a:r>
            <a:r>
              <a:rPr lang="it-IT" sz="1200" dirty="0" err="1"/>
              <a:t>developed</a:t>
            </a:r>
            <a:r>
              <a:rPr lang="it-IT" sz="1200" dirty="0"/>
              <a:t> </a:t>
            </a:r>
            <a:r>
              <a:rPr lang="it-IT" sz="1200" dirty="0" err="1"/>
              <a:t>at</a:t>
            </a:r>
            <a:r>
              <a:rPr lang="it-IT" sz="1200" dirty="0"/>
              <a:t> </a:t>
            </a:r>
            <a:r>
              <a:rPr lang="it-IT" sz="1200" dirty="0" err="1"/>
              <a:t>that</a:t>
            </a:r>
            <a:r>
              <a:rPr lang="it-IT" sz="1200" dirty="0"/>
              <a:t> </a:t>
            </a:r>
            <a:r>
              <a:rPr lang="it-IT" sz="1200" dirty="0" err="1"/>
              <a:t>rank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NUMBER LATERAL BUDS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NUMBER APICAL BUDS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FATE OF APICAL BUDS</a:t>
            </a:r>
          </a:p>
        </p:txBody>
      </p:sp>
    </p:spTree>
    <p:extLst>
      <p:ext uri="{BB962C8B-B14F-4D97-AF65-F5344CB8AC3E}">
        <p14:creationId xmlns:p14="http://schemas.microsoft.com/office/powerpoint/2010/main" val="2149592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1BF634-DDF0-446A-871A-03F6B749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" y="1364311"/>
            <a:ext cx="5760000" cy="33920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3866667" y="255400"/>
            <a:ext cx="27577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+ </a:t>
            </a:r>
            <a:r>
              <a:rPr lang="it-IT" sz="2520" dirty="0" err="1"/>
              <a:t>siblings</a:t>
            </a:r>
            <a:r>
              <a:rPr lang="it-IT" sz="2520" dirty="0"/>
              <a:t> V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035058" y="2965868"/>
            <a:ext cx="403592" cy="3678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4381500" y="727730"/>
            <a:ext cx="3751400" cy="223813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4FE7D21-FC0F-429D-A996-62DBCB8AC386}"/>
              </a:ext>
            </a:extLst>
          </p:cNvPr>
          <p:cNvSpPr txBox="1"/>
          <p:nvPr/>
        </p:nvSpPr>
        <p:spPr>
          <a:xfrm>
            <a:off x="6302814" y="204510"/>
            <a:ext cx="366017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(***)-Coef=-1.39</a:t>
            </a:r>
          </a:p>
        </p:txBody>
      </p:sp>
      <p:pic>
        <p:nvPicPr>
          <p:cNvPr id="11" name="Picture 10" descr="Chart, bar chart, histogram&#10;&#10;Description automatically generated">
            <a:extLst>
              <a:ext uri="{FF2B5EF4-FFF2-40B4-BE49-F238E27FC236}">
                <a16:creationId xmlns:a16="http://schemas.microsoft.com/office/drawing/2014/main" id="{EA6C09AB-BD65-4139-B989-38FBD8C113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140" y="1724132"/>
            <a:ext cx="3975260" cy="2981445"/>
          </a:xfrm>
          <a:prstGeom prst="rect">
            <a:avLst/>
          </a:prstGeom>
        </p:spPr>
      </p:pic>
      <p:pic>
        <p:nvPicPr>
          <p:cNvPr id="8" name="Picture 7" descr="Chart, bar chart, histogram&#10;&#10;Description automatically generated">
            <a:extLst>
              <a:ext uri="{FF2B5EF4-FFF2-40B4-BE49-F238E27FC236}">
                <a16:creationId xmlns:a16="http://schemas.microsoft.com/office/drawing/2014/main" id="{BB1590CB-16FF-4C2E-82AC-350D41EFA8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940" y="4244865"/>
            <a:ext cx="3484180" cy="261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4344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2D51C-F540-474B-91E2-A6BFF229C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946783"/>
            <a:ext cx="1037272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18596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622AB4-59E6-4763-AA36-A97520295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324422"/>
            <a:ext cx="5760000" cy="39236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3866667" y="255400"/>
            <a:ext cx="2757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rank</a:t>
            </a:r>
            <a:r>
              <a:rPr lang="it-IT" sz="2000" dirty="0"/>
              <a:t> + </a:t>
            </a:r>
            <a:r>
              <a:rPr lang="it-IT" sz="2000" dirty="0" err="1"/>
              <a:t>siblings</a:t>
            </a:r>
            <a:r>
              <a:rPr lang="it-IT" sz="2000" dirty="0"/>
              <a:t> V+ </a:t>
            </a:r>
            <a:r>
              <a:rPr lang="it-IT" sz="2000" dirty="0" err="1"/>
              <a:t>siblings</a:t>
            </a:r>
            <a:r>
              <a:rPr lang="it-IT" sz="2000" dirty="0"/>
              <a:t> 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574808" y="3080063"/>
            <a:ext cx="403592" cy="4746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4829828" y="943174"/>
            <a:ext cx="3303072" cy="210041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4FE7D21-FC0F-429D-A996-62DBCB8AC386}"/>
              </a:ext>
            </a:extLst>
          </p:cNvPr>
          <p:cNvSpPr txBox="1"/>
          <p:nvPr/>
        </p:nvSpPr>
        <p:spPr>
          <a:xfrm>
            <a:off x="6302814" y="204510"/>
            <a:ext cx="3660172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(**).Coef=-1.09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(**).Coef=-0.8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842D1DFC-66F1-4290-BAEF-DA4232E692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538" y="4350206"/>
            <a:ext cx="3070089" cy="2302567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414E7671-C106-4F28-9ED2-30AC87543A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047" y="3653642"/>
            <a:ext cx="3881726" cy="2911295"/>
          </a:xfrm>
          <a:prstGeom prst="rect">
            <a:avLst/>
          </a:prstGeom>
        </p:spPr>
      </p:pic>
      <p:pic>
        <p:nvPicPr>
          <p:cNvPr id="12" name="Picture 11" descr="Chart, bar chart, histogram&#10;&#10;Description automatically generated">
            <a:extLst>
              <a:ext uri="{FF2B5EF4-FFF2-40B4-BE49-F238E27FC236}">
                <a16:creationId xmlns:a16="http://schemas.microsoft.com/office/drawing/2014/main" id="{538A3BC8-95B4-42BF-B590-633FCBC32A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023" y="1573340"/>
            <a:ext cx="4017926" cy="301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38268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A7F8E-E608-4694-A858-872770781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987152"/>
            <a:ext cx="105537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370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71" name="Picture 70" descr="Chart, bar chart&#10;&#10;Description automatically generated">
            <a:extLst>
              <a:ext uri="{FF2B5EF4-FFF2-40B4-BE49-F238E27FC236}">
                <a16:creationId xmlns:a16="http://schemas.microsoft.com/office/drawing/2014/main" id="{2C98B24F-BBA5-4233-84CC-B5BCC3EB5D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549287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2" name="Picture 71" descr="Chart, bar chart&#10;&#10;Description automatically generated">
            <a:extLst>
              <a:ext uri="{FF2B5EF4-FFF2-40B4-BE49-F238E27FC236}">
                <a16:creationId xmlns:a16="http://schemas.microsoft.com/office/drawing/2014/main" id="{4D2E2052-3DBA-4204-BBDC-080F2A0F982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427659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6078A286-5A3C-4367-9E98-C84600DB5C8A}"/>
              </a:ext>
            </a:extLst>
          </p:cNvPr>
          <p:cNvSpPr/>
          <p:nvPr/>
        </p:nvSpPr>
        <p:spPr>
          <a:xfrm rot="4536883">
            <a:off x="2040064" y="4705816"/>
            <a:ext cx="103814" cy="781654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47BBC08-1328-4887-8C43-E0E7699AC92B}"/>
              </a:ext>
            </a:extLst>
          </p:cNvPr>
          <p:cNvSpPr txBox="1"/>
          <p:nvPr/>
        </p:nvSpPr>
        <p:spPr>
          <a:xfrm>
            <a:off x="1241543" y="5257934"/>
            <a:ext cx="138646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length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</a:t>
            </a:r>
          </a:p>
        </p:txBody>
      </p:sp>
      <p:pic>
        <p:nvPicPr>
          <p:cNvPr id="75" name="Picture 74" descr="Chart, bar chart&#10;&#10;Description automatically generated">
            <a:extLst>
              <a:ext uri="{FF2B5EF4-FFF2-40B4-BE49-F238E27FC236}">
                <a16:creationId xmlns:a16="http://schemas.microsoft.com/office/drawing/2014/main" id="{8427CED3-3204-42C6-B759-E411DD79E2B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130" y="325822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" name="Picture 78" descr="Chart, bar chart, histogram&#10;&#10;Description automatically generated">
            <a:extLst>
              <a:ext uri="{FF2B5EF4-FFF2-40B4-BE49-F238E27FC236}">
                <a16:creationId xmlns:a16="http://schemas.microsoft.com/office/drawing/2014/main" id="{1ACB6DBD-B020-48CC-8A11-ED8602C0071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683" y="53853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0" name="Picture 79" descr="Chart, bar chart, histogram&#10;&#10;Description automatically generated">
            <a:extLst>
              <a:ext uri="{FF2B5EF4-FFF2-40B4-BE49-F238E27FC236}">
                <a16:creationId xmlns:a16="http://schemas.microsoft.com/office/drawing/2014/main" id="{AEA04A2A-A166-4C5B-AEB6-D45A82F8675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663" y="458541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1" name="Flowchart: Collate 80">
            <a:extLst>
              <a:ext uri="{FF2B5EF4-FFF2-40B4-BE49-F238E27FC236}">
                <a16:creationId xmlns:a16="http://schemas.microsoft.com/office/drawing/2014/main" id="{1AA7276F-FCD3-4D78-A507-BE8D1D4647A2}"/>
              </a:ext>
            </a:extLst>
          </p:cNvPr>
          <p:cNvSpPr/>
          <p:nvPr/>
        </p:nvSpPr>
        <p:spPr>
          <a:xfrm rot="4536883">
            <a:off x="4165331" y="3893858"/>
            <a:ext cx="132052" cy="140122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Flowchart: Collate 82">
            <a:extLst>
              <a:ext uri="{FF2B5EF4-FFF2-40B4-BE49-F238E27FC236}">
                <a16:creationId xmlns:a16="http://schemas.microsoft.com/office/drawing/2014/main" id="{3A2238C9-AD6C-44F1-B5EF-DEDFD09F3CA6}"/>
              </a:ext>
            </a:extLst>
          </p:cNvPr>
          <p:cNvSpPr/>
          <p:nvPr/>
        </p:nvSpPr>
        <p:spPr>
          <a:xfrm rot="5151570">
            <a:off x="4591708" y="3727261"/>
            <a:ext cx="156754" cy="226542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lowchart: Collate 83">
            <a:extLst>
              <a:ext uri="{FF2B5EF4-FFF2-40B4-BE49-F238E27FC236}">
                <a16:creationId xmlns:a16="http://schemas.microsoft.com/office/drawing/2014/main" id="{6EC70CE8-71CB-4394-8A0E-F83BC8770B11}"/>
              </a:ext>
            </a:extLst>
          </p:cNvPr>
          <p:cNvSpPr/>
          <p:nvPr/>
        </p:nvSpPr>
        <p:spPr>
          <a:xfrm rot="7906584">
            <a:off x="3648353" y="5093800"/>
            <a:ext cx="51255" cy="521152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3FE33C6-512B-4490-B720-6C0843E9C4FA}"/>
              </a:ext>
            </a:extLst>
          </p:cNvPr>
          <p:cNvSpPr txBox="1"/>
          <p:nvPr/>
        </p:nvSpPr>
        <p:spPr>
          <a:xfrm>
            <a:off x="4803789" y="4423017"/>
            <a:ext cx="192333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V+other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FFABF6F-EA77-4583-822D-367DD510E2AE}"/>
              </a:ext>
            </a:extLst>
          </p:cNvPr>
          <p:cNvSpPr txBox="1"/>
          <p:nvPr/>
        </p:nvSpPr>
        <p:spPr>
          <a:xfrm>
            <a:off x="5321110" y="5820195"/>
            <a:ext cx="192333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V+other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772212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6AE13A-DC09-4222-BA58-7D4C2BFA3308}"/>
              </a:ext>
            </a:extLst>
          </p:cNvPr>
          <p:cNvSpPr/>
          <p:nvPr/>
        </p:nvSpPr>
        <p:spPr>
          <a:xfrm>
            <a:off x="4732177" y="134509"/>
            <a:ext cx="2126736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1FFF3-9F2D-4187-B4EB-AECB4335C81B}"/>
              </a:ext>
            </a:extLst>
          </p:cNvPr>
          <p:cNvSpPr txBox="1"/>
          <p:nvPr/>
        </p:nvSpPr>
        <p:spPr>
          <a:xfrm>
            <a:off x="6025247" y="922654"/>
            <a:ext cx="377557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Description</a:t>
            </a:r>
            <a:r>
              <a:rPr lang="it-IT" sz="900" dirty="0"/>
              <a:t> of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bud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r>
              <a:rPr lang="it-IT" sz="900" dirty="0"/>
              <a:t> in </a:t>
            </a:r>
            <a:r>
              <a:rPr lang="it-IT" sz="900" dirty="0" err="1"/>
              <a:t>terms</a:t>
            </a:r>
            <a:r>
              <a:rPr lang="it-IT" sz="9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New </a:t>
            </a: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Year</a:t>
            </a:r>
            <a:r>
              <a:rPr lang="it-IT" sz="900" dirty="0"/>
              <a:t> of </a:t>
            </a:r>
            <a:r>
              <a:rPr lang="it-IT" sz="900" dirty="0" err="1"/>
              <a:t>parent</a:t>
            </a:r>
            <a:r>
              <a:rPr lang="it-IT" sz="900" dirty="0"/>
              <a:t>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length</a:t>
            </a:r>
            <a:r>
              <a:rPr lang="it-IT" sz="9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Metamer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sibling</a:t>
            </a:r>
            <a:r>
              <a:rPr lang="it-IT" sz="900" dirty="0"/>
              <a:t> </a:t>
            </a:r>
            <a:r>
              <a:rPr lang="it-IT" sz="900" dirty="0" err="1"/>
              <a:t>buds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the </a:t>
            </a:r>
            <a:r>
              <a:rPr lang="it-IT" sz="900" dirty="0" err="1"/>
              <a:t>same</a:t>
            </a:r>
            <a:r>
              <a:rPr lang="it-IT" sz="900" dirty="0"/>
              <a:t> </a:t>
            </a:r>
            <a:r>
              <a:rPr lang="it-IT" sz="900" dirty="0" err="1"/>
              <a:t>node</a:t>
            </a:r>
            <a:r>
              <a:rPr lang="it-IT" sz="900" dirty="0"/>
              <a:t>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Total </a:t>
            </a:r>
            <a:r>
              <a:rPr lang="it-IT" sz="900" dirty="0" err="1"/>
              <a:t>buds</a:t>
            </a:r>
            <a:r>
              <a:rPr lang="it-IT" sz="900" dirty="0"/>
              <a:t> per </a:t>
            </a:r>
            <a:r>
              <a:rPr lang="it-IT" sz="900" dirty="0" err="1"/>
              <a:t>node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Shoots</a:t>
            </a:r>
            <a:r>
              <a:rPr lang="it-IT" sz="900" dirty="0"/>
              <a:t> </a:t>
            </a:r>
            <a:r>
              <a:rPr lang="it-IT" sz="900" dirty="0" err="1"/>
              <a:t>developed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</a:t>
            </a:r>
            <a:r>
              <a:rPr lang="it-IT" sz="900" dirty="0" err="1"/>
              <a:t>that</a:t>
            </a:r>
            <a:r>
              <a:rPr lang="it-IT" sz="900" dirty="0"/>
              <a:t> </a:t>
            </a:r>
            <a:r>
              <a:rPr lang="it-IT" sz="900" dirty="0" err="1"/>
              <a:t>rank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Fate of </a:t>
            </a:r>
            <a:r>
              <a:rPr lang="it-IT" sz="900" dirty="0" err="1"/>
              <a:t>bud</a:t>
            </a:r>
            <a:r>
              <a:rPr lang="it-IT" sz="900" dirty="0"/>
              <a:t> (one per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row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Position of the </a:t>
            </a:r>
            <a:r>
              <a:rPr lang="it-IT" sz="900" dirty="0" err="1"/>
              <a:t>bud</a:t>
            </a:r>
            <a:r>
              <a:rPr lang="it-IT" sz="900" dirty="0"/>
              <a:t> (</a:t>
            </a:r>
            <a:r>
              <a:rPr lang="it-IT" sz="900" dirty="0" err="1"/>
              <a:t>apical</a:t>
            </a:r>
            <a:r>
              <a:rPr lang="it-IT" sz="900" dirty="0"/>
              <a:t>/</a:t>
            </a:r>
            <a:r>
              <a:rPr lang="it-IT" sz="900" dirty="0" err="1"/>
              <a:t>lateral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(cm)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(class)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Information </a:t>
            </a:r>
            <a:r>
              <a:rPr lang="it-IT" sz="900" dirty="0" err="1"/>
              <a:t>regarding</a:t>
            </a:r>
            <a:r>
              <a:rPr lang="it-IT" sz="900" dirty="0"/>
              <a:t>  </a:t>
            </a:r>
            <a:r>
              <a:rPr lang="it-IT" sz="900" dirty="0" err="1"/>
              <a:t>each</a:t>
            </a:r>
            <a:r>
              <a:rPr lang="it-IT" sz="900" dirty="0"/>
              <a:t> new </a:t>
            </a: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endParaRPr lang="it-IT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6DB65-6E6B-4795-9777-5F3409D7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061" y="217408"/>
            <a:ext cx="2669852" cy="14104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CB5C9C-9D9E-4EB5-B139-E84ECE101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96" y="3288433"/>
            <a:ext cx="7877532" cy="214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2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7B0F7A-BF29-4C97-95A0-4E1D7A7C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89" y="2582590"/>
            <a:ext cx="7393874" cy="3028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1781089" y="199677"/>
            <a:ext cx="6231633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original</a:t>
            </a:r>
            <a:r>
              <a:rPr lang="it-IT" sz="1600" dirty="0"/>
              <a:t> «</a:t>
            </a:r>
            <a:r>
              <a:rPr lang="it-IT" sz="1600" dirty="0" err="1"/>
              <a:t>new_shoots</a:t>
            </a:r>
            <a:r>
              <a:rPr lang="it-IT" sz="1600" dirty="0"/>
              <a:t>» file </a:t>
            </a:r>
            <a:r>
              <a:rPr lang="it-IT" sz="1600" dirty="0" err="1"/>
              <a:t>has</a:t>
            </a:r>
            <a:r>
              <a:rPr lang="it-IT" sz="1600" dirty="0"/>
              <a:t> the </a:t>
            </a:r>
            <a:r>
              <a:rPr lang="it-IT" sz="1600" dirty="0" err="1"/>
              <a:t>same</a:t>
            </a:r>
            <a:r>
              <a:rPr lang="it-IT" sz="1600" dirty="0"/>
              <a:t> information of the </a:t>
            </a:r>
            <a:r>
              <a:rPr lang="it-IT" sz="1600" dirty="0" err="1"/>
              <a:t>bud</a:t>
            </a:r>
            <a:r>
              <a:rPr lang="it-IT" sz="1600" dirty="0"/>
              <a:t> fate scale(in </a:t>
            </a:r>
            <a:r>
              <a:rPr lang="it-IT" sz="1600" dirty="0" err="1"/>
              <a:t>terms</a:t>
            </a:r>
            <a:r>
              <a:rPr lang="it-IT" sz="1600" dirty="0"/>
              <a:t> of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details</a:t>
            </a:r>
            <a:r>
              <a:rPr lang="it-IT" sz="1600" dirty="0"/>
              <a:t>) plus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contains</a:t>
            </a:r>
            <a:r>
              <a:rPr lang="it-IT" sz="1600" dirty="0"/>
              <a:t> some the </a:t>
            </a:r>
            <a:r>
              <a:rPr lang="it-IT" sz="1600" dirty="0" err="1"/>
              <a:t>errors</a:t>
            </a:r>
            <a:r>
              <a:rPr lang="it-IT" sz="1600" dirty="0"/>
              <a:t>. </a:t>
            </a:r>
          </a:p>
          <a:p>
            <a:r>
              <a:rPr lang="it-IT" sz="1600" dirty="0" err="1"/>
              <a:t>Errors</a:t>
            </a:r>
            <a:r>
              <a:rPr lang="it-IT" sz="1600" dirty="0"/>
              <a:t>=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can’t</a:t>
            </a:r>
            <a:r>
              <a:rPr lang="it-IT" sz="1600" dirty="0"/>
              <a:t> </a:t>
            </a:r>
            <a:r>
              <a:rPr lang="it-IT" sz="1600" dirty="0" err="1"/>
              <a:t>explain</a:t>
            </a:r>
            <a:r>
              <a:rPr lang="it-IT" sz="1600" dirty="0"/>
              <a:t> from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they</a:t>
            </a:r>
            <a:r>
              <a:rPr lang="it-IT" sz="1600" dirty="0"/>
              <a:t> </a:t>
            </a:r>
            <a:r>
              <a:rPr lang="it-IT" sz="1600" dirty="0" err="1"/>
              <a:t>came</a:t>
            </a:r>
            <a:r>
              <a:rPr lang="it-IT" sz="1600" dirty="0"/>
              <a:t> from. </a:t>
            </a:r>
            <a:r>
              <a:rPr lang="it-IT" sz="1600" dirty="0" err="1"/>
              <a:t>Assigned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«?»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F375E3-AB75-4B4F-B6BD-00397080BAF0}"/>
              </a:ext>
            </a:extLst>
          </p:cNvPr>
          <p:cNvSpPr/>
          <p:nvPr/>
        </p:nvSpPr>
        <p:spPr>
          <a:xfrm>
            <a:off x="5509658" y="2582590"/>
            <a:ext cx="489857" cy="30280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43C37B-8CBF-452A-886C-ED38E6E9C759}"/>
              </a:ext>
            </a:extLst>
          </p:cNvPr>
          <p:cNvCxnSpPr>
            <a:cxnSpLocks/>
          </p:cNvCxnSpPr>
          <p:nvPr/>
        </p:nvCxnSpPr>
        <p:spPr>
          <a:xfrm>
            <a:off x="4364997" y="1158892"/>
            <a:ext cx="1345550" cy="142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FADD9C-4636-4EC0-8517-3FD9EF807386}"/>
              </a:ext>
            </a:extLst>
          </p:cNvPr>
          <p:cNvSpPr txBox="1"/>
          <p:nvPr/>
        </p:nvSpPr>
        <p:spPr>
          <a:xfrm>
            <a:off x="5999515" y="1411676"/>
            <a:ext cx="462475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highlight>
                  <a:srgbClr val="FFFF00"/>
                </a:highlight>
              </a:rPr>
              <a:t>These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errors</a:t>
            </a:r>
            <a:r>
              <a:rPr lang="it-IT" sz="1600" dirty="0">
                <a:highlight>
                  <a:srgbClr val="FFFF00"/>
                </a:highlight>
              </a:rPr>
              <a:t> impact </a:t>
            </a:r>
            <a:r>
              <a:rPr lang="it-IT" sz="1600" dirty="0" err="1">
                <a:highlight>
                  <a:srgbClr val="FFFF00"/>
                </a:highlight>
              </a:rPr>
              <a:t>less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than</a:t>
            </a:r>
            <a:r>
              <a:rPr lang="it-IT" sz="1600" dirty="0">
                <a:highlight>
                  <a:srgbClr val="FFFF00"/>
                </a:highlight>
              </a:rPr>
              <a:t> 3% on the </a:t>
            </a:r>
            <a:r>
              <a:rPr lang="it-IT" sz="1600" dirty="0" err="1">
                <a:highlight>
                  <a:srgbClr val="FFFF00"/>
                </a:highlight>
              </a:rPr>
              <a:t>totals</a:t>
            </a:r>
            <a:r>
              <a:rPr lang="it-IT" sz="1600" dirty="0">
                <a:highlight>
                  <a:srgbClr val="FFFF00"/>
                </a:highlight>
              </a:rPr>
              <a:t>, so i </a:t>
            </a:r>
            <a:r>
              <a:rPr lang="it-IT" sz="1600" dirty="0" err="1">
                <a:highlight>
                  <a:srgbClr val="FFFF00"/>
                </a:highlight>
              </a:rPr>
              <a:t>guess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we</a:t>
            </a:r>
            <a:r>
              <a:rPr lang="it-IT" sz="1600" dirty="0">
                <a:highlight>
                  <a:srgbClr val="FFFF00"/>
                </a:highlight>
              </a:rPr>
              <a:t> can </a:t>
            </a:r>
            <a:r>
              <a:rPr lang="it-IT" sz="1600" dirty="0" err="1">
                <a:highlight>
                  <a:srgbClr val="FFFF00"/>
                </a:highlight>
              </a:rPr>
              <a:t>ignore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them</a:t>
            </a:r>
            <a:r>
              <a:rPr lang="it-IT" sz="1600" dirty="0">
                <a:highlight>
                  <a:srgbClr val="FFFF00"/>
                </a:highlight>
              </a:rPr>
              <a:t> and use the </a:t>
            </a:r>
            <a:r>
              <a:rPr lang="it-IT" sz="1600" dirty="0" err="1">
                <a:highlight>
                  <a:srgbClr val="FFFF00"/>
                </a:highlight>
              </a:rPr>
              <a:t>bud_scale</a:t>
            </a:r>
            <a:r>
              <a:rPr lang="it-IT" sz="1600" dirty="0">
                <a:highlight>
                  <a:srgbClr val="FFFF00"/>
                </a:highlight>
              </a:rPr>
              <a:t> file </a:t>
            </a:r>
            <a:r>
              <a:rPr lang="it-IT" sz="1600" dirty="0" err="1">
                <a:highlight>
                  <a:srgbClr val="FFFF00"/>
                </a:highlight>
              </a:rPr>
              <a:t>also</a:t>
            </a:r>
            <a:r>
              <a:rPr lang="it-IT" sz="1600" dirty="0">
                <a:highlight>
                  <a:srgbClr val="FFFF00"/>
                </a:highlight>
              </a:rPr>
              <a:t> for new </a:t>
            </a:r>
            <a:r>
              <a:rPr lang="it-IT" sz="1600" dirty="0" err="1">
                <a:highlight>
                  <a:srgbClr val="FFFF00"/>
                </a:highlight>
              </a:rPr>
              <a:t>shoots</a:t>
            </a:r>
            <a:r>
              <a:rPr lang="it-IT" sz="1600" dirty="0">
                <a:highlight>
                  <a:srgbClr val="FFFF00"/>
                </a:highlight>
              </a:rPr>
              <a:t>. </a:t>
            </a:r>
            <a:r>
              <a:rPr lang="it-IT" sz="1600" dirty="0" err="1">
                <a:highlight>
                  <a:srgbClr val="FFFF00"/>
                </a:highlight>
              </a:rPr>
              <a:t>What</a:t>
            </a:r>
            <a:r>
              <a:rPr lang="it-IT" sz="1600" dirty="0">
                <a:highlight>
                  <a:srgbClr val="FFFF00"/>
                </a:highlight>
              </a:rPr>
              <a:t> do </a:t>
            </a:r>
            <a:r>
              <a:rPr lang="it-IT" sz="1600" dirty="0" err="1">
                <a:highlight>
                  <a:srgbClr val="FFFF00"/>
                </a:highlight>
              </a:rPr>
              <a:t>you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thing</a:t>
            </a:r>
            <a:r>
              <a:rPr lang="it-IT" sz="1600" dirty="0">
                <a:highlight>
                  <a:srgbClr val="FFFF00"/>
                </a:highlight>
              </a:rPr>
              <a:t>?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7652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763A12-2603-4235-ADD9-39D5480A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78" y="3338309"/>
            <a:ext cx="9123318" cy="24889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99EBE-5FD8-4573-A569-ABDC7E266880}"/>
              </a:ext>
            </a:extLst>
          </p:cNvPr>
          <p:cNvSpPr/>
          <p:nvPr/>
        </p:nvSpPr>
        <p:spPr>
          <a:xfrm>
            <a:off x="3827080" y="0"/>
            <a:ext cx="43949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GLMs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72D69-505E-49EB-9B42-373027986372}"/>
              </a:ext>
            </a:extLst>
          </p:cNvPr>
          <p:cNvSpPr txBox="1"/>
          <p:nvPr/>
        </p:nvSpPr>
        <p:spPr>
          <a:xfrm>
            <a:off x="8444775" y="1959516"/>
            <a:ext cx="245113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Two </a:t>
            </a:r>
            <a:r>
              <a:rPr lang="it-IT" sz="2520" dirty="0" err="1"/>
              <a:t>GLMs</a:t>
            </a:r>
            <a:r>
              <a:rPr lang="it-IT" sz="2520" dirty="0"/>
              <a:t>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fate=V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BC69D-FFCF-4E2D-9DFD-7BC5A0EC66DA}"/>
              </a:ext>
            </a:extLst>
          </p:cNvPr>
          <p:cNvSpPr txBox="1"/>
          <p:nvPr/>
        </p:nvSpPr>
        <p:spPr>
          <a:xfrm>
            <a:off x="2579077" y="811454"/>
            <a:ext cx="793066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glm(Y~F1+F2+F3+F4+F5+F6+F7, family=«</a:t>
            </a:r>
            <a:r>
              <a:rPr lang="it-IT" sz="2520" dirty="0" err="1"/>
              <a:t>binomial</a:t>
            </a:r>
            <a:r>
              <a:rPr lang="it-IT" sz="2520" dirty="0"/>
              <a:t>»)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B1C9E-49C6-46DD-92B9-93FC41B69096}"/>
              </a:ext>
            </a:extLst>
          </p:cNvPr>
          <p:cNvSpPr/>
          <p:nvPr/>
        </p:nvSpPr>
        <p:spPr>
          <a:xfrm>
            <a:off x="7478250" y="3021093"/>
            <a:ext cx="457051" cy="305623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AE0D1-645F-4B9E-B89C-16691F6B3B63}"/>
              </a:ext>
            </a:extLst>
          </p:cNvPr>
          <p:cNvSpPr txBox="1"/>
          <p:nvPr/>
        </p:nvSpPr>
        <p:spPr>
          <a:xfrm>
            <a:off x="7541006" y="2969636"/>
            <a:ext cx="3823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96CFF-FEF4-4F20-BFF3-6B9CF7C88FC0}"/>
              </a:ext>
            </a:extLst>
          </p:cNvPr>
          <p:cNvSpPr/>
          <p:nvPr/>
        </p:nvSpPr>
        <p:spPr>
          <a:xfrm>
            <a:off x="5211751" y="3021092"/>
            <a:ext cx="457051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FE78CC-7B60-4493-B4D0-3EE6891C7D57}"/>
              </a:ext>
            </a:extLst>
          </p:cNvPr>
          <p:cNvSpPr/>
          <p:nvPr/>
        </p:nvSpPr>
        <p:spPr>
          <a:xfrm>
            <a:off x="6578478" y="3021092"/>
            <a:ext cx="43523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728722-9E2C-4838-9B55-2579E84D403D}"/>
              </a:ext>
            </a:extLst>
          </p:cNvPr>
          <p:cNvSpPr/>
          <p:nvPr/>
        </p:nvSpPr>
        <p:spPr>
          <a:xfrm>
            <a:off x="7019691" y="3021093"/>
            <a:ext cx="452580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0D67CB-65E3-4099-8E1C-9ED910E8A84A}"/>
              </a:ext>
            </a:extLst>
          </p:cNvPr>
          <p:cNvSpPr/>
          <p:nvPr/>
        </p:nvSpPr>
        <p:spPr>
          <a:xfrm>
            <a:off x="4745440" y="3021092"/>
            <a:ext cx="460333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89FCA-20A6-47B0-BA43-90146999C631}"/>
              </a:ext>
            </a:extLst>
          </p:cNvPr>
          <p:cNvSpPr/>
          <p:nvPr/>
        </p:nvSpPr>
        <p:spPr>
          <a:xfrm>
            <a:off x="4302071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65F33-4163-4149-8B60-50DE821EE662}"/>
              </a:ext>
            </a:extLst>
          </p:cNvPr>
          <p:cNvSpPr/>
          <p:nvPr/>
        </p:nvSpPr>
        <p:spPr>
          <a:xfrm>
            <a:off x="3852940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2DBA-318F-4B0D-A529-9DED5C3ED0E8}"/>
              </a:ext>
            </a:extLst>
          </p:cNvPr>
          <p:cNvSpPr/>
          <p:nvPr/>
        </p:nvSpPr>
        <p:spPr>
          <a:xfrm>
            <a:off x="2040285" y="3021092"/>
            <a:ext cx="47431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AC4FB-534F-41B5-A900-E9A099C3A708}"/>
              </a:ext>
            </a:extLst>
          </p:cNvPr>
          <p:cNvSpPr txBox="1"/>
          <p:nvPr/>
        </p:nvSpPr>
        <p:spPr>
          <a:xfrm>
            <a:off x="205415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355CC-EA5D-41CB-9D80-1DBFA7731618}"/>
              </a:ext>
            </a:extLst>
          </p:cNvPr>
          <p:cNvSpPr txBox="1"/>
          <p:nvPr/>
        </p:nvSpPr>
        <p:spPr>
          <a:xfrm>
            <a:off x="3858935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9FF93-7E91-4541-B054-E347FC33A4F9}"/>
              </a:ext>
            </a:extLst>
          </p:cNvPr>
          <p:cNvSpPr txBox="1"/>
          <p:nvPr/>
        </p:nvSpPr>
        <p:spPr>
          <a:xfrm>
            <a:off x="4300297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35C6B-4ABE-4A13-8ABB-BEEF943F7C76}"/>
              </a:ext>
            </a:extLst>
          </p:cNvPr>
          <p:cNvSpPr txBox="1"/>
          <p:nvPr/>
        </p:nvSpPr>
        <p:spPr>
          <a:xfrm>
            <a:off x="4772743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39EB-6978-4FC2-87BC-0323F4F64D0C}"/>
              </a:ext>
            </a:extLst>
          </p:cNvPr>
          <p:cNvSpPr txBox="1"/>
          <p:nvPr/>
        </p:nvSpPr>
        <p:spPr>
          <a:xfrm>
            <a:off x="5213674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218C9-045C-462C-9BCF-45C5FF9FDEB2}"/>
              </a:ext>
            </a:extLst>
          </p:cNvPr>
          <p:cNvSpPr txBox="1"/>
          <p:nvPr/>
        </p:nvSpPr>
        <p:spPr>
          <a:xfrm>
            <a:off x="658123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10686-874C-4850-BDA8-8E9E6D2BDFF1}"/>
              </a:ext>
            </a:extLst>
          </p:cNvPr>
          <p:cNvSpPr txBox="1"/>
          <p:nvPr/>
        </p:nvSpPr>
        <p:spPr>
          <a:xfrm>
            <a:off x="7033341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F7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F1B5CED9-A0CB-4CD2-8773-0693F88AA755}"/>
              </a:ext>
            </a:extLst>
          </p:cNvPr>
          <p:cNvSpPr/>
          <p:nvPr/>
        </p:nvSpPr>
        <p:spPr>
          <a:xfrm rot="5400000">
            <a:off x="4529788" y="-119087"/>
            <a:ext cx="466851" cy="5418120"/>
          </a:xfrm>
          <a:prstGeom prst="leftBrac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1ABD6A-9EC7-4CB4-BE07-810CD11FADC3}"/>
              </a:ext>
            </a:extLst>
          </p:cNvPr>
          <p:cNvSpPr txBox="1"/>
          <p:nvPr/>
        </p:nvSpPr>
        <p:spPr>
          <a:xfrm>
            <a:off x="4191313" y="1959517"/>
            <a:ext cx="33088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PREDICTORS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FB3C46-114E-4283-8EA8-6CAC1253BF31}"/>
              </a:ext>
            </a:extLst>
          </p:cNvPr>
          <p:cNvCxnSpPr/>
          <p:nvPr/>
        </p:nvCxnSpPr>
        <p:spPr>
          <a:xfrm flipV="1">
            <a:off x="8229600" y="2823401"/>
            <a:ext cx="563880" cy="6970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8759D5A-C379-41C3-B61A-94E4CDB0AFB3}"/>
              </a:ext>
            </a:extLst>
          </p:cNvPr>
          <p:cNvSpPr txBox="1"/>
          <p:nvPr/>
        </p:nvSpPr>
        <p:spPr>
          <a:xfrm>
            <a:off x="1571330" y="6611781"/>
            <a:ext cx="47186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How to Interpret </a:t>
            </a:r>
            <a:r>
              <a:rPr lang="en-US" sz="1000" dirty="0" err="1">
                <a:hlinkClick r:id="rId3"/>
              </a:rPr>
              <a:t>glm</a:t>
            </a:r>
            <a:r>
              <a:rPr lang="en-US" sz="1000" dirty="0">
                <a:hlinkClick r:id="rId3"/>
              </a:rPr>
              <a:t> Output in R (With Example) - </a:t>
            </a:r>
            <a:r>
              <a:rPr lang="en-US" sz="1000" dirty="0" err="1">
                <a:hlinkClick r:id="rId3"/>
              </a:rPr>
              <a:t>Statology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925132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073393" y="64115"/>
            <a:ext cx="6167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Problems &amp; 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1228-AC43-45FB-8D87-8392BC146896}"/>
              </a:ext>
            </a:extLst>
          </p:cNvPr>
          <p:cNvSpPr txBox="1"/>
          <p:nvPr/>
        </p:nvSpPr>
        <p:spPr>
          <a:xfrm>
            <a:off x="1783080" y="1082041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Several</a:t>
            </a:r>
            <a:r>
              <a:rPr lang="it-IT" sz="2520" dirty="0"/>
              <a:t> </a:t>
            </a:r>
            <a:r>
              <a:rPr lang="it-IT" sz="2520" dirty="0" err="1"/>
              <a:t>predictors</a:t>
            </a:r>
            <a:r>
              <a:rPr lang="it-IT" sz="2520" dirty="0"/>
              <a:t> </a:t>
            </a:r>
            <a:r>
              <a:rPr lang="it-IT" sz="2520" dirty="0" err="1"/>
              <a:t>mask</a:t>
            </a:r>
            <a:r>
              <a:rPr lang="it-IT" sz="2520" dirty="0"/>
              <a:t> </a:t>
            </a:r>
            <a:r>
              <a:rPr lang="it-IT" sz="2520" dirty="0" err="1"/>
              <a:t>their</a:t>
            </a:r>
            <a:r>
              <a:rPr lang="it-IT" sz="2520" dirty="0"/>
              <a:t> </a:t>
            </a:r>
            <a:r>
              <a:rPr lang="it-IT" sz="2520" dirty="0" err="1"/>
              <a:t>effects</a:t>
            </a:r>
            <a:r>
              <a:rPr lang="it-IT" sz="2520" dirty="0"/>
              <a:t> (ES. NA </a:t>
            </a:r>
            <a:r>
              <a:rPr lang="it-IT" sz="2520" dirty="0" err="1"/>
              <a:t>values</a:t>
            </a:r>
            <a:r>
              <a:rPr lang="it-IT" sz="252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90BCAD-5561-4B71-A0C9-9C83A276F4EC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326380" y="1405207"/>
            <a:ext cx="868680" cy="30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E3EB2D-47ED-49EE-AAA0-F69BE499DB1A}"/>
              </a:ext>
            </a:extLst>
          </p:cNvPr>
          <p:cNvSpPr txBox="1"/>
          <p:nvPr/>
        </p:nvSpPr>
        <p:spPr>
          <a:xfrm>
            <a:off x="6477000" y="987446"/>
            <a:ext cx="354330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Run</a:t>
            </a:r>
            <a:r>
              <a:rPr lang="it-IT" sz="2520" dirty="0"/>
              <a:t> </a:t>
            </a:r>
            <a:r>
              <a:rPr lang="it-IT" sz="2520" dirty="0" err="1"/>
              <a:t>different</a:t>
            </a:r>
            <a:r>
              <a:rPr lang="it-IT" sz="2520" dirty="0"/>
              <a:t> </a:t>
            </a:r>
            <a:r>
              <a:rPr lang="it-IT" sz="2520" dirty="0" err="1"/>
              <a:t>GLMs</a:t>
            </a:r>
            <a:r>
              <a:rPr lang="it-IT" sz="2520" dirty="0"/>
              <a:t> </a:t>
            </a:r>
            <a:r>
              <a:rPr lang="it-IT" sz="2520" dirty="0" err="1"/>
              <a:t>avoid</a:t>
            </a:r>
            <a:r>
              <a:rPr lang="it-IT" sz="2520" dirty="0"/>
              <a:t> </a:t>
            </a:r>
            <a:r>
              <a:rPr lang="it-IT" sz="2520" dirty="0" err="1"/>
              <a:t>each</a:t>
            </a:r>
            <a:r>
              <a:rPr lang="it-IT" sz="2520" dirty="0"/>
              <a:t> time a </a:t>
            </a:r>
            <a:r>
              <a:rPr lang="it-IT" sz="2520" dirty="0" err="1"/>
              <a:t>predictor</a:t>
            </a:r>
            <a:r>
              <a:rPr lang="it-IT" sz="2520" dirty="0"/>
              <a:t>:</a:t>
            </a:r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Y~tot_buds+length+rank</a:t>
            </a:r>
            <a:endParaRPr lang="it-IT" sz="2520" dirty="0"/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Y~M+V+C+length+rank</a:t>
            </a:r>
            <a:endParaRPr lang="it-IT" sz="2520" dirty="0"/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0EE82-7F6A-4BFB-A10F-D2C9AB4A95D7}"/>
              </a:ext>
            </a:extLst>
          </p:cNvPr>
          <p:cNvSpPr txBox="1"/>
          <p:nvPr/>
        </p:nvSpPr>
        <p:spPr>
          <a:xfrm>
            <a:off x="1722120" y="3105834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p. Value are </a:t>
            </a:r>
            <a:r>
              <a:rPr lang="it-IT" sz="2520" dirty="0" err="1"/>
              <a:t>significant</a:t>
            </a:r>
            <a:r>
              <a:rPr lang="it-IT" sz="2520" dirty="0"/>
              <a:t> </a:t>
            </a:r>
            <a:r>
              <a:rPr lang="it-IT" sz="2520" dirty="0" err="1"/>
              <a:t>because</a:t>
            </a:r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</a:t>
            </a:r>
            <a:r>
              <a:rPr lang="it-IT" sz="2520" dirty="0" err="1"/>
              <a:t>many</a:t>
            </a:r>
            <a:r>
              <a:rPr lang="it-IT" sz="2520" dirty="0"/>
              <a:t> data. </a:t>
            </a:r>
            <a:r>
              <a:rPr lang="it-IT" sz="2520" dirty="0" err="1"/>
              <a:t>Is</a:t>
            </a:r>
            <a:r>
              <a:rPr lang="it-IT" sz="2520" dirty="0"/>
              <a:t> real </a:t>
            </a:r>
            <a:r>
              <a:rPr lang="it-IT" sz="2520" dirty="0" err="1"/>
              <a:t>significance</a:t>
            </a:r>
            <a:r>
              <a:rPr lang="it-IT" sz="252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3D9A8B-BB64-4955-8E2C-20C561CA09A5}"/>
              </a:ext>
            </a:extLst>
          </p:cNvPr>
          <p:cNvCxnSpPr>
            <a:cxnSpLocks/>
          </p:cNvCxnSpPr>
          <p:nvPr/>
        </p:nvCxnSpPr>
        <p:spPr>
          <a:xfrm>
            <a:off x="5105400" y="3660726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E56EF5-58B6-47ED-9B67-5B6B14676817}"/>
              </a:ext>
            </a:extLst>
          </p:cNvPr>
          <p:cNvSpPr txBox="1"/>
          <p:nvPr/>
        </p:nvSpPr>
        <p:spPr>
          <a:xfrm>
            <a:off x="6477000" y="3337561"/>
            <a:ext cx="390144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Permutation</a:t>
            </a:r>
            <a:r>
              <a:rPr lang="it-IT" sz="2520" dirty="0"/>
              <a:t> models + </a:t>
            </a:r>
            <a:r>
              <a:rPr lang="it-IT" sz="2520" dirty="0" err="1"/>
              <a:t>difference</a:t>
            </a:r>
            <a:r>
              <a:rPr lang="it-IT" sz="2520" dirty="0"/>
              <a:t> in AIC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</p:spTree>
    <p:extLst>
      <p:ext uri="{BB962C8B-B14F-4D97-AF65-F5344CB8AC3E}">
        <p14:creationId xmlns:p14="http://schemas.microsoft.com/office/powerpoint/2010/main" val="937375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199200" y="64115"/>
            <a:ext cx="59155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53C6-3C05-4967-976A-6622DFF85BA2}"/>
              </a:ext>
            </a:extLst>
          </p:cNvPr>
          <p:cNvSpPr txBox="1"/>
          <p:nvPr/>
        </p:nvSpPr>
        <p:spPr>
          <a:xfrm>
            <a:off x="424962" y="804250"/>
            <a:ext cx="110577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(***)</a:t>
            </a:r>
          </a:p>
          <a:p>
            <a:endParaRPr lang="it-IT" sz="2000" dirty="0"/>
          </a:p>
          <a:p>
            <a:r>
              <a:rPr lang="it-IT" sz="2000" b="1" dirty="0" err="1"/>
              <a:t>Permutation</a:t>
            </a:r>
            <a:endParaRPr lang="it-IT" sz="2000" b="1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shuffle the </a:t>
            </a:r>
            <a:r>
              <a:rPr lang="it-IT" sz="2000" dirty="0" err="1"/>
              <a:t>variable</a:t>
            </a:r>
            <a:r>
              <a:rPr lang="it-IT" sz="2000" dirty="0"/>
              <a:t> A: DF$A=sample(DF$A)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the </a:t>
            </a:r>
            <a:r>
              <a:rPr lang="it-IT" sz="2000" dirty="0" err="1"/>
              <a:t>glms</a:t>
            </a:r>
            <a:r>
              <a:rPr lang="it-IT" sz="2000" dirty="0"/>
              <a:t> GLMS(Y~A+B+C, data=DF)</a:t>
            </a:r>
          </a:p>
          <a:p>
            <a:r>
              <a:rPr lang="it-IT" sz="2000" dirty="0" err="1"/>
              <a:t>If</a:t>
            </a:r>
            <a:r>
              <a:rPr lang="it-IT" sz="2000" dirty="0"/>
              <a:t> the </a:t>
            </a:r>
            <a:r>
              <a:rPr lang="it-IT" sz="2000" dirty="0" err="1"/>
              <a:t>significance</a:t>
            </a:r>
            <a:r>
              <a:rPr lang="it-IT" sz="2000" dirty="0"/>
              <a:t> </a:t>
            </a:r>
            <a:r>
              <a:rPr lang="it-IT" sz="2000" dirty="0" err="1"/>
              <a:t>was</a:t>
            </a:r>
            <a:r>
              <a:rPr lang="it-IT" sz="2000" dirty="0"/>
              <a:t> </a:t>
            </a:r>
            <a:r>
              <a:rPr lang="it-IT" sz="2000" dirty="0" err="1"/>
              <a:t>true</a:t>
            </a:r>
            <a:r>
              <a:rPr lang="it-IT" sz="2000" dirty="0"/>
              <a:t>, </a:t>
            </a:r>
            <a:r>
              <a:rPr lang="it-IT" sz="2000" dirty="0" err="1"/>
              <a:t>now</a:t>
            </a:r>
            <a:r>
              <a:rPr lang="it-IT" sz="2000" dirty="0"/>
              <a:t> A </a:t>
            </a:r>
            <a:r>
              <a:rPr lang="it-IT" sz="2000" dirty="0" err="1"/>
              <a:t>should</a:t>
            </a:r>
            <a:r>
              <a:rPr lang="it-IT" sz="2000" dirty="0"/>
              <a:t> be </a:t>
            </a:r>
            <a:r>
              <a:rPr lang="it-IT" sz="2000" dirty="0" err="1"/>
              <a:t>not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  <a:r>
              <a:rPr lang="it-IT" sz="2000" dirty="0" err="1"/>
              <a:t>any</a:t>
            </a:r>
            <a:r>
              <a:rPr lang="it-IT" sz="2000" dirty="0"/>
              <a:t> more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139DCC-CBF9-4181-BC70-0B6878392793}"/>
              </a:ext>
            </a:extLst>
          </p:cNvPr>
          <p:cNvSpPr/>
          <p:nvPr/>
        </p:nvSpPr>
        <p:spPr>
          <a:xfrm>
            <a:off x="4030085" y="3110210"/>
            <a:ext cx="41318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AIC difference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B176BA-0DEB-494C-9643-75FBAE8A4551}"/>
              </a:ext>
            </a:extLst>
          </p:cNvPr>
          <p:cNvSpPr txBox="1"/>
          <p:nvPr/>
        </p:nvSpPr>
        <p:spPr>
          <a:xfrm>
            <a:off x="577910" y="4033540"/>
            <a:ext cx="79324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AIC </a:t>
            </a:r>
            <a:r>
              <a:rPr lang="it-IT" sz="2000" dirty="0" err="1"/>
              <a:t>is</a:t>
            </a:r>
            <a:r>
              <a:rPr lang="it-IT" sz="2000" dirty="0"/>
              <a:t> 800</a:t>
            </a:r>
          </a:p>
          <a:p>
            <a:endParaRPr lang="it-IT" sz="2000" dirty="0"/>
          </a:p>
          <a:p>
            <a:r>
              <a:rPr lang="it-IT" sz="2000" b="1" dirty="0"/>
              <a:t>AIC </a:t>
            </a:r>
            <a:r>
              <a:rPr lang="it-IT" sz="2000" b="1" dirty="0" err="1"/>
              <a:t>difference</a:t>
            </a:r>
            <a:endParaRPr lang="it-IT" sz="2000" b="1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a </a:t>
            </a:r>
            <a:r>
              <a:rPr lang="it-IT" sz="2000" dirty="0" err="1"/>
              <a:t>null</a:t>
            </a:r>
            <a:r>
              <a:rPr lang="it-IT" sz="2000" dirty="0"/>
              <a:t> model GLMS(Y~1, data=DF)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make the </a:t>
            </a:r>
            <a:r>
              <a:rPr lang="it-IT" sz="2000" dirty="0" err="1"/>
              <a:t>difference</a:t>
            </a:r>
            <a:r>
              <a:rPr lang="it-IT" sz="2000" dirty="0"/>
              <a:t> </a:t>
            </a:r>
            <a:r>
              <a:rPr lang="it-IT" sz="2000" dirty="0" err="1"/>
              <a:t>between</a:t>
            </a:r>
            <a:r>
              <a:rPr lang="it-IT" sz="2000" dirty="0"/>
              <a:t> AIC real (800) and AIC </a:t>
            </a:r>
            <a:r>
              <a:rPr lang="it-IT" sz="2000" dirty="0" err="1"/>
              <a:t>null</a:t>
            </a:r>
            <a:endParaRPr lang="it-IT" sz="2000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Now</a:t>
            </a:r>
            <a:r>
              <a:rPr lang="it-IT" sz="2000" dirty="0"/>
              <a:t> </a:t>
            </a:r>
            <a:r>
              <a:rPr lang="it-IT" sz="2000" dirty="0" err="1"/>
              <a:t>we</a:t>
            </a:r>
            <a:r>
              <a:rPr lang="it-IT" sz="2000" dirty="0"/>
              <a:t> make </a:t>
            </a:r>
            <a:r>
              <a:rPr lang="it-IT" sz="2000" dirty="0" err="1"/>
              <a:t>permutation</a:t>
            </a:r>
            <a:r>
              <a:rPr lang="it-IT" sz="2000" dirty="0"/>
              <a:t> of a </a:t>
            </a:r>
            <a:r>
              <a:rPr lang="it-IT" sz="2000" dirty="0" err="1"/>
              <a:t>variable</a:t>
            </a:r>
            <a:r>
              <a:rPr lang="it-IT" sz="2000" dirty="0"/>
              <a:t> and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the model.</a:t>
            </a:r>
          </a:p>
          <a:p>
            <a:r>
              <a:rPr lang="it-IT" sz="2000" dirty="0" err="1"/>
              <a:t>AICpermutation-AICnull</a:t>
            </a:r>
            <a:r>
              <a:rPr lang="it-IT" sz="2000" dirty="0"/>
              <a:t> </a:t>
            </a:r>
            <a:r>
              <a:rPr lang="it-IT" sz="2000" dirty="0" err="1"/>
              <a:t>should</a:t>
            </a:r>
            <a:r>
              <a:rPr lang="it-IT" sz="2000" dirty="0"/>
              <a:t> be GREATER </a:t>
            </a:r>
            <a:r>
              <a:rPr lang="it-IT" sz="2000" dirty="0" err="1"/>
              <a:t>than</a:t>
            </a:r>
            <a:r>
              <a:rPr lang="it-IT" sz="2000" dirty="0"/>
              <a:t> </a:t>
            </a:r>
            <a:r>
              <a:rPr lang="it-IT" sz="2000" dirty="0" err="1"/>
              <a:t>AICreal-AICnull</a:t>
            </a:r>
            <a:r>
              <a:rPr lang="it-IT" sz="2000" dirty="0"/>
              <a:t>!!!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152D63-13B5-4EE3-8E7A-F5F1A28C7896}"/>
              </a:ext>
            </a:extLst>
          </p:cNvPr>
          <p:cNvCxnSpPr>
            <a:cxnSpLocks/>
          </p:cNvCxnSpPr>
          <p:nvPr/>
        </p:nvCxnSpPr>
        <p:spPr>
          <a:xfrm flipV="1">
            <a:off x="5337809" y="4656177"/>
            <a:ext cx="2272666" cy="7657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E5C90A8-55F8-40C3-87A9-BE68322209B3}"/>
              </a:ext>
            </a:extLst>
          </p:cNvPr>
          <p:cNvSpPr txBox="1"/>
          <p:nvPr/>
        </p:nvSpPr>
        <p:spPr>
          <a:xfrm>
            <a:off x="7647881" y="4102179"/>
            <a:ext cx="31725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 err="1"/>
              <a:t>Null</a:t>
            </a:r>
            <a:r>
              <a:rPr lang="it-IT" sz="1100" dirty="0"/>
              <a:t> models are made </a:t>
            </a:r>
            <a:r>
              <a:rPr lang="it-IT" sz="1100" dirty="0" err="1"/>
              <a:t>as</a:t>
            </a:r>
            <a:r>
              <a:rPr lang="it-IT" sz="1100" dirty="0"/>
              <a:t> follows:</a:t>
            </a:r>
          </a:p>
          <a:p>
            <a:r>
              <a:rPr lang="it-IT" sz="1100" dirty="0"/>
              <a:t>Y~1+(</a:t>
            </a:r>
            <a:r>
              <a:rPr lang="it-IT" sz="1100" dirty="0" err="1"/>
              <a:t>significant</a:t>
            </a:r>
            <a:r>
              <a:rPr lang="it-IT" sz="1100" dirty="0"/>
              <a:t> </a:t>
            </a:r>
            <a:r>
              <a:rPr lang="it-IT" sz="1100" dirty="0" err="1"/>
              <a:t>predictor</a:t>
            </a:r>
            <a:r>
              <a:rPr lang="it-IT" sz="1100" dirty="0"/>
              <a:t> </a:t>
            </a:r>
            <a:r>
              <a:rPr lang="it-IT" sz="1100" dirty="0" err="1"/>
              <a:t>not</a:t>
            </a:r>
            <a:r>
              <a:rPr lang="it-IT" sz="1100" dirty="0"/>
              <a:t> </a:t>
            </a:r>
            <a:r>
              <a:rPr lang="it-IT" sz="1100" dirty="0" err="1"/>
              <a:t>shuffled</a:t>
            </a:r>
            <a:r>
              <a:rPr lang="it-IT" sz="1100" dirty="0"/>
              <a:t>).</a:t>
            </a:r>
          </a:p>
          <a:p>
            <a:r>
              <a:rPr lang="it-IT" sz="1100" dirty="0" err="1"/>
              <a:t>Example</a:t>
            </a:r>
            <a:r>
              <a:rPr lang="it-IT" sz="1100" dirty="0"/>
              <a:t> in </a:t>
            </a:r>
            <a:r>
              <a:rPr lang="it-IT" sz="1100" dirty="0" err="1"/>
              <a:t>next</a:t>
            </a:r>
            <a:r>
              <a:rPr lang="it-IT" sz="1100" dirty="0"/>
              <a:t> slide </a:t>
            </a:r>
          </a:p>
        </p:txBody>
      </p:sp>
    </p:spTree>
    <p:extLst>
      <p:ext uri="{BB962C8B-B14F-4D97-AF65-F5344CB8AC3E}">
        <p14:creationId xmlns:p14="http://schemas.microsoft.com/office/powerpoint/2010/main" val="1624394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154793" y="853797"/>
            <a:ext cx="11468638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</a:t>
            </a:r>
            <a:r>
              <a:rPr lang="it-IT" sz="2000" dirty="0"/>
              <a:t> (A). </a:t>
            </a:r>
            <a:r>
              <a:rPr lang="it-IT" sz="2000" dirty="0" err="1"/>
              <a:t>NB_start</a:t>
            </a:r>
            <a:r>
              <a:rPr lang="it-IT" sz="2000" dirty="0"/>
              <a:t> with 1 </a:t>
            </a:r>
            <a:r>
              <a:rPr lang="it-IT" sz="2000" dirty="0" err="1"/>
              <a:t>predictor</a:t>
            </a:r>
            <a:r>
              <a:rPr lang="it-IT" sz="2000" dirty="0"/>
              <a:t> and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add</a:t>
            </a:r>
            <a:r>
              <a:rPr lang="it-IT" sz="2000" dirty="0"/>
              <a:t> the </a:t>
            </a:r>
            <a:r>
              <a:rPr lang="it-IT" sz="2000" dirty="0" err="1"/>
              <a:t>others</a:t>
            </a:r>
            <a:r>
              <a:rPr lang="it-IT" sz="2000" dirty="0"/>
              <a:t>.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Is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?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No.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000" dirty="0"/>
              <a:t> Stop. </a:t>
            </a:r>
            <a:r>
              <a:rPr lang="it-IT" sz="2000" dirty="0" err="1"/>
              <a:t>Try</a:t>
            </a:r>
            <a:r>
              <a:rPr lang="it-IT" sz="2000" dirty="0"/>
              <a:t> </a:t>
            </a:r>
            <a:r>
              <a:rPr lang="it-IT" sz="2000" dirty="0" err="1"/>
              <a:t>another</a:t>
            </a:r>
            <a:r>
              <a:rPr lang="it-IT" sz="2000" dirty="0"/>
              <a:t> </a:t>
            </a:r>
            <a:r>
              <a:rPr lang="it-IT" sz="2000" dirty="0" err="1"/>
              <a:t>predictor</a:t>
            </a:r>
            <a:r>
              <a:rPr lang="it-IT" sz="2000" dirty="0"/>
              <a:t> (B);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Yes.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do 100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(A=sample(A), for 100 times);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model (Y~1);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Make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</a:t>
            </a:r>
            <a:r>
              <a:rPr lang="it-IT" sz="2000" dirty="0" err="1">
                <a:sym typeface="Wingdings" panose="05000000000000000000" pitchFamily="2" charset="2"/>
              </a:rPr>
              <a:t>Y~sample</a:t>
            </a:r>
            <a:r>
              <a:rPr lang="it-IT" sz="2000" dirty="0">
                <a:sym typeface="Wingdings" panose="05000000000000000000" pitchFamily="2" charset="2"/>
              </a:rPr>
              <a:t>(A)) for 100 times;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Count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how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many</a:t>
            </a:r>
            <a:r>
              <a:rPr lang="it-IT" sz="2000" dirty="0">
                <a:sym typeface="Wingdings" panose="05000000000000000000" pitchFamily="2" charset="2"/>
              </a:rPr>
              <a:t> (out of 100)of </a:t>
            </a:r>
            <a:r>
              <a:rPr lang="it-IT" sz="2000" dirty="0" err="1">
                <a:sym typeface="Wingdings" panose="05000000000000000000" pitchFamily="2" charset="2"/>
              </a:rPr>
              <a:t>them</a:t>
            </a:r>
            <a:r>
              <a:rPr lang="it-IT" sz="2000" dirty="0">
                <a:sym typeface="Wingdings" panose="05000000000000000000" pitchFamily="2" charset="2"/>
              </a:rPr>
              <a:t> are </a:t>
            </a:r>
            <a:r>
              <a:rPr lang="it-IT" sz="2000" dirty="0" err="1">
                <a:sym typeface="Wingdings" panose="05000000000000000000" pitchFamily="2" charset="2"/>
              </a:rPr>
              <a:t>greater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than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real 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(B);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Run</a:t>
            </a:r>
            <a:r>
              <a:rPr lang="it-IT" sz="2000" dirty="0">
                <a:sym typeface="Wingdings" panose="05000000000000000000" pitchFamily="2" charset="2"/>
              </a:rPr>
              <a:t> the glm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B </a:t>
            </a:r>
            <a:r>
              <a:rPr lang="it-IT" sz="2000" dirty="0" err="1">
                <a:sym typeface="Wingdings" panose="05000000000000000000" pitchFamily="2" charset="2"/>
              </a:rPr>
              <a:t>significant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No.  stop. </a:t>
            </a: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(C);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/>
              <a:t>Yes</a:t>
            </a:r>
            <a:r>
              <a:rPr lang="it-IT" sz="2000" dirty="0" err="1">
                <a:sym typeface="Wingdings" panose="05000000000000000000" pitchFamily="2" charset="2"/>
              </a:rPr>
              <a:t>do</a:t>
            </a:r>
            <a:r>
              <a:rPr lang="it-IT" sz="2000" dirty="0">
                <a:sym typeface="Wingdings" panose="05000000000000000000" pitchFamily="2" charset="2"/>
              </a:rPr>
              <a:t> 100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(B=sample(B), for 100 times);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model (Y~A+1);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Make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</a:t>
            </a:r>
            <a:r>
              <a:rPr lang="it-IT" sz="2000" dirty="0" err="1">
                <a:sym typeface="Wingdings" panose="05000000000000000000" pitchFamily="2" charset="2"/>
              </a:rPr>
              <a:t>Y~sample</a:t>
            </a:r>
            <a:r>
              <a:rPr lang="it-IT" sz="2000" dirty="0">
                <a:sym typeface="Wingdings" panose="05000000000000000000" pitchFamily="2" charset="2"/>
              </a:rPr>
              <a:t>(B)) for 100 times;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Count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how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many</a:t>
            </a:r>
            <a:r>
              <a:rPr lang="it-IT" sz="2000" dirty="0">
                <a:sym typeface="Wingdings" panose="05000000000000000000" pitchFamily="2" charset="2"/>
              </a:rPr>
              <a:t> (out of 100)of </a:t>
            </a:r>
            <a:r>
              <a:rPr lang="it-IT" sz="2000" dirty="0" err="1">
                <a:sym typeface="Wingdings" panose="05000000000000000000" pitchFamily="2" charset="2"/>
              </a:rPr>
              <a:t>them</a:t>
            </a:r>
            <a:r>
              <a:rPr lang="it-IT" sz="2000" dirty="0">
                <a:sym typeface="Wingdings" panose="05000000000000000000" pitchFamily="2" charset="2"/>
              </a:rPr>
              <a:t> are </a:t>
            </a:r>
            <a:r>
              <a:rPr lang="it-IT" sz="2000" dirty="0" err="1">
                <a:sym typeface="Wingdings" panose="05000000000000000000" pitchFamily="2" charset="2"/>
              </a:rPr>
              <a:t>greater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than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real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Continue like </a:t>
            </a:r>
            <a:r>
              <a:rPr lang="it-IT" sz="2000" dirty="0" err="1">
                <a:sym typeface="Wingdings" panose="05000000000000000000" pitchFamily="2" charset="2"/>
              </a:rPr>
              <a:t>this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16007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how</a:t>
                </a:r>
                <a:r>
                  <a:rPr lang="it-IT" sz="1500" dirty="0"/>
                  <a:t> </a:t>
                </a:r>
                <a:r>
                  <a:rPr lang="it-IT" sz="1500" dirty="0" err="1"/>
                  <a:t>many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buds</a:t>
                </a:r>
                <a:r>
                  <a:rPr lang="it-IT" sz="1500" dirty="0"/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32C745E5-6F19-4843-86BB-10F09473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5" t="3746" r="51526" b="75378"/>
          <a:stretch/>
        </p:blipFill>
        <p:spPr>
          <a:xfrm>
            <a:off x="2808297" y="499924"/>
            <a:ext cx="1132824" cy="8038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FF2CDAC-4050-4879-B59D-4D3B86A36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291" y="414441"/>
            <a:ext cx="798918" cy="1104825"/>
          </a:xfrm>
          <a:prstGeom prst="rect">
            <a:avLst/>
          </a:prstGeom>
        </p:spPr>
      </p:pic>
      <p:pic>
        <p:nvPicPr>
          <p:cNvPr id="41" name="Picture 8" descr="Happy smiling funny cute hazelnut Royalty Free Vector Image">
            <a:extLst>
              <a:ext uri="{FF2B5EF4-FFF2-40B4-BE49-F238E27FC236}">
                <a16:creationId xmlns:a16="http://schemas.microsoft.com/office/drawing/2014/main" id="{9851058B-1D6E-4D2D-BF1B-6686B24F6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1"/>
          <a:stretch/>
        </p:blipFill>
        <p:spPr bwMode="auto">
          <a:xfrm>
            <a:off x="7227012" y="784073"/>
            <a:ext cx="524331" cy="47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Existence of B (0,1)? </a:t>
            </a:r>
          </a:p>
        </p:txBody>
      </p:sp>
    </p:spTree>
    <p:extLst>
      <p:ext uri="{BB962C8B-B14F-4D97-AF65-F5344CB8AC3E}">
        <p14:creationId xmlns:p14="http://schemas.microsoft.com/office/powerpoint/2010/main" val="1193663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756523" y="120231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AD3F93-647B-4CCC-9B5A-CFD142C6E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8753334" y="212915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BC6041-DF92-430A-B77A-BA66253119DE}"/>
              </a:ext>
            </a:extLst>
          </p:cNvPr>
          <p:cNvSpPr txBox="1"/>
          <p:nvPr/>
        </p:nvSpPr>
        <p:spPr>
          <a:xfrm>
            <a:off x="2780306" y="2035535"/>
            <a:ext cx="4898004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missing</a:t>
            </a:r>
            <a:r>
              <a:rPr lang="it-IT" sz="2520" dirty="0">
                <a:highlight>
                  <a:srgbClr val="FFFF00"/>
                </a:highlight>
              </a:rPr>
              <a:t> the info </a:t>
            </a:r>
            <a:r>
              <a:rPr lang="it-IT" sz="2520" dirty="0" err="1">
                <a:highlight>
                  <a:srgbClr val="FFFF00"/>
                </a:highlight>
              </a:rPr>
              <a:t>regarding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distributio</a:t>
            </a:r>
            <a:r>
              <a:rPr lang="it-IT" sz="2520" dirty="0">
                <a:highlight>
                  <a:srgbClr val="FFFF00"/>
                </a:highlight>
              </a:rPr>
              <a:t>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>
                <a:highlight>
                  <a:srgbClr val="FFFF00"/>
                </a:highlight>
              </a:rPr>
              <a:t>Acquisition</a:t>
            </a:r>
            <a:r>
              <a:rPr lang="it-IT" sz="2520" dirty="0">
                <a:highlight>
                  <a:srgbClr val="FFFF00"/>
                </a:highlight>
              </a:rPr>
              <a:t> of data in </a:t>
            </a:r>
            <a:r>
              <a:rPr lang="it-IT" sz="2520" dirty="0" err="1">
                <a:highlight>
                  <a:srgbClr val="FFFF00"/>
                </a:highlight>
              </a:rPr>
              <a:t>summer</a:t>
            </a:r>
            <a:r>
              <a:rPr lang="it-IT" sz="2520" dirty="0">
                <a:highlight>
                  <a:srgbClr val="FFFF00"/>
                </a:highlight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158454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7E4D9D-F677-498D-8E04-80AECAA5BEA9}"/>
              </a:ext>
            </a:extLst>
          </p:cNvPr>
          <p:cNvGrpSpPr/>
          <p:nvPr/>
        </p:nvGrpSpPr>
        <p:grpSpPr>
          <a:xfrm>
            <a:off x="3267537" y="1337312"/>
            <a:ext cx="5634940" cy="4680263"/>
            <a:chOff x="2891642" y="543420"/>
            <a:chExt cx="6042560" cy="48836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2744576-E059-4D30-B5D9-7A7194E6624F}"/>
                </a:ext>
              </a:extLst>
            </p:cNvPr>
            <p:cNvCxnSpPr/>
            <p:nvPr/>
          </p:nvCxnSpPr>
          <p:spPr>
            <a:xfrm>
              <a:off x="3257797" y="5427023"/>
              <a:ext cx="5676405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7B3C442-F8E2-4071-B859-0AA9E9CED8ED}"/>
                </a:ext>
              </a:extLst>
            </p:cNvPr>
            <p:cNvCxnSpPr>
              <a:cxnSpLocks/>
            </p:cNvCxnSpPr>
            <p:nvPr/>
          </p:nvCxnSpPr>
          <p:spPr>
            <a:xfrm>
              <a:off x="4857008" y="1330036"/>
              <a:ext cx="967839" cy="409698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9A4F322-6B92-4C5D-8160-E0281AEC976E}"/>
                </a:ext>
              </a:extLst>
            </p:cNvPr>
            <p:cNvCxnSpPr>
              <a:cxnSpLocks/>
            </p:cNvCxnSpPr>
            <p:nvPr/>
          </p:nvCxnSpPr>
          <p:spPr>
            <a:xfrm>
              <a:off x="5605153" y="779813"/>
              <a:ext cx="283029" cy="464721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B839F29-8203-4002-AF05-B963C9EDB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644" y="1118260"/>
              <a:ext cx="971797" cy="4308763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5F9F04-BE42-4EB0-BE4F-858762EDF5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2456" y="2626426"/>
              <a:ext cx="1472539" cy="280059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9CE6-CDBA-44FB-BC1F-0DE7BBEE5F4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110" y="2856016"/>
              <a:ext cx="1763486" cy="2571006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CD022FE-C329-4583-96AB-DD8B2873FF6C}"/>
                </a:ext>
              </a:extLst>
            </p:cNvPr>
            <p:cNvCxnSpPr>
              <a:cxnSpLocks/>
            </p:cNvCxnSpPr>
            <p:nvPr/>
          </p:nvCxnSpPr>
          <p:spPr>
            <a:xfrm>
              <a:off x="4862946" y="2786743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18A1B-1A76-4F7E-A174-E36B3A3D528C}"/>
                </a:ext>
              </a:extLst>
            </p:cNvPr>
            <p:cNvCxnSpPr>
              <a:cxnSpLocks/>
            </p:cNvCxnSpPr>
            <p:nvPr/>
          </p:nvCxnSpPr>
          <p:spPr>
            <a:xfrm>
              <a:off x="4393869" y="2043050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AB0F4A-A27E-435F-BF69-900E69BCF46D}"/>
                </a:ext>
              </a:extLst>
            </p:cNvPr>
            <p:cNvCxnSpPr>
              <a:cxnSpLocks/>
            </p:cNvCxnSpPr>
            <p:nvPr/>
          </p:nvCxnSpPr>
          <p:spPr>
            <a:xfrm>
              <a:off x="6525493" y="1073234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5643F2-D493-4960-9521-2A98BA984447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4" y="2536867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76C631-A18E-4A40-A5BB-9A99413D79E8}"/>
                </a:ext>
              </a:extLst>
            </p:cNvPr>
            <p:cNvCxnSpPr>
              <a:cxnSpLocks/>
            </p:cNvCxnSpPr>
            <p:nvPr/>
          </p:nvCxnSpPr>
          <p:spPr>
            <a:xfrm>
              <a:off x="6222670" y="2667743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C4ECF7-A4FE-4059-9C5D-1D4A5D7A6359}"/>
                </a:ext>
              </a:extLst>
            </p:cNvPr>
            <p:cNvCxnSpPr>
              <a:cxnSpLocks/>
            </p:cNvCxnSpPr>
            <p:nvPr/>
          </p:nvCxnSpPr>
          <p:spPr>
            <a:xfrm>
              <a:off x="5458691" y="1531671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6A7BFC-461B-4FF8-AD15-A765E5F1B1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2811" y="1602674"/>
              <a:ext cx="381990" cy="1023752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9E82F8-F92F-4AA2-B9A5-76E62CB4AB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1411" y="2470068"/>
              <a:ext cx="280054" cy="79985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BA8243-C20E-4FD3-AA42-7AD666FF9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9319" y="2626426"/>
              <a:ext cx="158834" cy="84117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6AE7B4-4580-4C7E-B63D-268470493028}"/>
                </a:ext>
              </a:extLst>
            </p:cNvPr>
            <p:cNvCxnSpPr>
              <a:cxnSpLocks/>
            </p:cNvCxnSpPr>
            <p:nvPr/>
          </p:nvCxnSpPr>
          <p:spPr>
            <a:xfrm>
              <a:off x="7048005" y="3621479"/>
              <a:ext cx="494802" cy="1845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1CF39A-5E80-4F02-ADBF-9BBADA7FDA2A}"/>
                </a:ext>
              </a:extLst>
            </p:cNvPr>
            <p:cNvCxnSpPr>
              <a:cxnSpLocks/>
            </p:cNvCxnSpPr>
            <p:nvPr/>
          </p:nvCxnSpPr>
          <p:spPr>
            <a:xfrm>
              <a:off x="6543306" y="4373583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B6E2DB-FBB2-411B-9BBC-CE819D1AD760}"/>
                </a:ext>
              </a:extLst>
            </p:cNvPr>
            <p:cNvCxnSpPr>
              <a:cxnSpLocks/>
            </p:cNvCxnSpPr>
            <p:nvPr/>
          </p:nvCxnSpPr>
          <p:spPr>
            <a:xfrm>
              <a:off x="5157852" y="4672941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7CC36D1-32DC-4B01-A2F4-72CD9CE36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38649" y="3749882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5B9483D-ED1D-4D5D-B4CD-C1FECABC9E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406" y="3156859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2DA500-0244-4DE6-82B2-7F6FA7E5A748}"/>
                </a:ext>
              </a:extLst>
            </p:cNvPr>
            <p:cNvCxnSpPr>
              <a:cxnSpLocks/>
            </p:cNvCxnSpPr>
            <p:nvPr/>
          </p:nvCxnSpPr>
          <p:spPr>
            <a:xfrm>
              <a:off x="2891642" y="2470068"/>
              <a:ext cx="1226124" cy="460664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529DB2A-B07A-4258-8338-42B3D5AE3D8B}"/>
                </a:ext>
              </a:extLst>
            </p:cNvPr>
            <p:cNvCxnSpPr>
              <a:cxnSpLocks/>
            </p:cNvCxnSpPr>
            <p:nvPr/>
          </p:nvCxnSpPr>
          <p:spPr>
            <a:xfrm>
              <a:off x="4110100" y="543420"/>
              <a:ext cx="816925" cy="887556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FB38D8B-1B0C-42C8-902D-275EFCAA86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279" y="2043050"/>
              <a:ext cx="968827" cy="608488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8EEAEA-FA49-410E-B519-38B02756032A}"/>
                </a:ext>
              </a:extLst>
            </p:cNvPr>
            <p:cNvCxnSpPr>
              <a:cxnSpLocks/>
            </p:cNvCxnSpPr>
            <p:nvPr/>
          </p:nvCxnSpPr>
          <p:spPr>
            <a:xfrm>
              <a:off x="4643249" y="1908651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7F7EAB-85C6-4548-977D-A8350372C61C}"/>
                </a:ext>
              </a:extLst>
            </p:cNvPr>
            <p:cNvCxnSpPr>
              <a:cxnSpLocks/>
            </p:cNvCxnSpPr>
            <p:nvPr/>
          </p:nvCxnSpPr>
          <p:spPr>
            <a:xfrm>
              <a:off x="5153890" y="709768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C8C1B5-E599-448E-A069-3C381275D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76803" y="1264628"/>
              <a:ext cx="1400298" cy="43994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C68D1D4-DC58-4E5E-BD3B-D93E87E98D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7074" y="386167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B45195-6F01-4A11-A27F-703EAB614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4455" y="351855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780DD70-3562-4730-A2B3-3BDD7AB885C0}"/>
                </a:ext>
              </a:extLst>
            </p:cNvPr>
            <p:cNvCxnSpPr>
              <a:cxnSpLocks/>
            </p:cNvCxnSpPr>
            <p:nvPr/>
          </p:nvCxnSpPr>
          <p:spPr>
            <a:xfrm>
              <a:off x="5490358" y="3449287"/>
              <a:ext cx="307276" cy="512507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EC3AE97-612C-44FA-ADFF-9BEBB702D682}"/>
              </a:ext>
            </a:extLst>
          </p:cNvPr>
          <p:cNvSpPr/>
          <p:nvPr/>
        </p:nvSpPr>
        <p:spPr>
          <a:xfrm>
            <a:off x="2963288" y="112910"/>
            <a:ext cx="6243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Hazelnut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219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962154E-5A92-4D7E-8C62-49AFE5EB5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06" y="543845"/>
            <a:ext cx="5760000" cy="39804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29604" y="120231"/>
            <a:ext cx="3375984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4979606" y="1266092"/>
            <a:ext cx="2177332" cy="11729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43189" y="75647"/>
            <a:ext cx="44867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parental_length</a:t>
            </a:r>
            <a:r>
              <a:rPr lang="it-IT" sz="2500" dirty="0"/>
              <a:t>(cm)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BF3B39-7047-4514-95B4-BB1A658B1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250" y="63745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1907C50-315A-4F95-B74C-2AC17E4753A4}"/>
              </a:ext>
            </a:extLst>
          </p:cNvPr>
          <p:cNvSpPr/>
          <p:nvPr/>
        </p:nvSpPr>
        <p:spPr>
          <a:xfrm>
            <a:off x="10281804" y="354796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39890" y="947868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-0.02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78455-7ED6-441A-8544-43C28339BC7D}"/>
              </a:ext>
            </a:extLst>
          </p:cNvPr>
          <p:cNvSpPr/>
          <p:nvPr/>
        </p:nvSpPr>
        <p:spPr>
          <a:xfrm>
            <a:off x="4616035" y="2464176"/>
            <a:ext cx="452138" cy="26895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C42B5A-E949-4299-9B17-1DFF06899B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165" y="2039816"/>
            <a:ext cx="6323383" cy="47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75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220800" y="152416"/>
            <a:ext cx="4409815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4F787-191C-4E4E-BDC0-A8551F325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80" y="838898"/>
            <a:ext cx="7288571" cy="3416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220800" y="4835598"/>
            <a:ext cx="1156675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</p:spTree>
    <p:extLst>
      <p:ext uri="{BB962C8B-B14F-4D97-AF65-F5344CB8AC3E}">
        <p14:creationId xmlns:p14="http://schemas.microsoft.com/office/powerpoint/2010/main" val="786154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36A0C9-BFED-4FC0-B621-81C8947C6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5" y="779267"/>
            <a:ext cx="5760000" cy="423138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CB84DF0-7CE1-4764-BFDC-072BBA6BA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65" y="4107515"/>
            <a:ext cx="3440955" cy="2580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275687" y="1753085"/>
            <a:ext cx="344095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(*).Coef=+0.04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parental_length</a:t>
            </a:r>
            <a:r>
              <a:rPr lang="it-IT" sz="2520" dirty="0"/>
              <a:t>(cm)+</a:t>
            </a:r>
            <a:r>
              <a:rPr lang="it-IT" sz="2520" dirty="0" err="1"/>
              <a:t>parental_rank_node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BBA9F-180F-4A8F-8F2C-710F0979F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642" y="145807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D619F0-B314-44A1-BFA5-C904DFCC2EFA}"/>
              </a:ext>
            </a:extLst>
          </p:cNvPr>
          <p:cNvSpPr/>
          <p:nvPr/>
        </p:nvSpPr>
        <p:spPr>
          <a:xfrm>
            <a:off x="10304473" y="437091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5496065" y="2276305"/>
            <a:ext cx="2118073" cy="664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5043927" y="2731477"/>
            <a:ext cx="452138" cy="41797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A778226-A8A1-4899-9A3C-E0B4890CE2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931" y="2423807"/>
            <a:ext cx="3768753" cy="282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48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15292" y="351064"/>
            <a:ext cx="4456708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4572000" y="303650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115292" y="4900552"/>
            <a:ext cx="10019308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4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6F5D41-B395-4EFD-B9AF-B940102FD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2739"/>
            <a:ext cx="9144000" cy="35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00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FBFA43-157B-4F1A-87B1-0BFA7CC6EBBD}"/>
              </a:ext>
            </a:extLst>
          </p:cNvPr>
          <p:cNvSpPr txBox="1"/>
          <p:nvPr/>
        </p:nvSpPr>
        <p:spPr>
          <a:xfrm>
            <a:off x="931985" y="344587"/>
            <a:ext cx="10802815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Because</a:t>
            </a:r>
            <a:r>
              <a:rPr lang="it-IT" sz="2520" dirty="0"/>
              <a:t> sylleptic are </a:t>
            </a:r>
            <a:r>
              <a:rPr lang="it-IT" sz="2520" dirty="0" err="1"/>
              <a:t>distributed</a:t>
            </a:r>
            <a:r>
              <a:rPr lang="it-IT" sz="2520" dirty="0"/>
              <a:t> in the </a:t>
            </a:r>
            <a:r>
              <a:rPr lang="it-IT" sz="2520" dirty="0" err="1"/>
              <a:t>median</a:t>
            </a:r>
            <a:r>
              <a:rPr lang="it-IT" sz="2520" dirty="0"/>
              <a:t> zone </a:t>
            </a:r>
            <a:r>
              <a:rPr lang="it-IT" sz="2520" dirty="0" err="1"/>
              <a:t>along</a:t>
            </a:r>
            <a:r>
              <a:rPr lang="it-IT" sz="2520" dirty="0"/>
              <a:t> the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r>
              <a:rPr lang="it-IT" sz="2520" dirty="0"/>
              <a:t>, the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does</a:t>
            </a:r>
            <a:r>
              <a:rPr lang="it-IT" sz="2520" dirty="0"/>
              <a:t> </a:t>
            </a:r>
            <a:r>
              <a:rPr lang="it-IT" sz="2520" dirty="0" err="1"/>
              <a:t>not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a linear </a:t>
            </a:r>
            <a:r>
              <a:rPr lang="it-IT" sz="2520" dirty="0" err="1"/>
              <a:t>effect</a:t>
            </a:r>
            <a:r>
              <a:rPr lang="it-IT" sz="2520" dirty="0"/>
              <a:t>:</a:t>
            </a:r>
          </a:p>
          <a:p>
            <a:pPr algn="ctr"/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compute for </a:t>
            </a:r>
            <a:r>
              <a:rPr lang="it-IT" sz="2520" dirty="0" err="1"/>
              <a:t>each</a:t>
            </a:r>
            <a:r>
              <a:rPr lang="it-IT" sz="2520" dirty="0"/>
              <a:t> </a:t>
            </a:r>
            <a:r>
              <a:rPr lang="it-IT" sz="2520" dirty="0" err="1"/>
              <a:t>bud</a:t>
            </a:r>
            <a:r>
              <a:rPr lang="it-IT" sz="2520" dirty="0"/>
              <a:t> the </a:t>
            </a:r>
            <a:r>
              <a:rPr lang="it-IT" sz="2520" dirty="0" err="1"/>
              <a:t>distance</a:t>
            </a:r>
            <a:r>
              <a:rPr lang="it-IT" sz="2520" dirty="0"/>
              <a:t> to the 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extremities</a:t>
            </a:r>
            <a:r>
              <a:rPr lang="it-IT" sz="2520" dirty="0"/>
              <a:t>, 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r>
              <a:rPr lang="it-IT" sz="2520" b="1" u="sng" dirty="0"/>
              <a:t>0 </a:t>
            </a:r>
            <a:r>
              <a:rPr lang="it-IT" sz="2520" b="1" u="sng" dirty="0" err="1"/>
              <a:t>is</a:t>
            </a:r>
            <a:r>
              <a:rPr lang="it-IT" sz="2520" b="1" u="sng" dirty="0"/>
              <a:t> the </a:t>
            </a:r>
            <a:r>
              <a:rPr lang="it-IT" sz="2520" b="1" u="sng" dirty="0" err="1"/>
              <a:t>median</a:t>
            </a:r>
            <a:r>
              <a:rPr lang="it-IT" sz="2520" b="1" u="sng" dirty="0"/>
              <a:t> </a:t>
            </a:r>
            <a:r>
              <a:rPr lang="it-IT" sz="2520" b="1" u="sng" dirty="0" err="1"/>
              <a:t>rank</a:t>
            </a:r>
            <a:r>
              <a:rPr lang="it-IT" sz="2520" b="1" u="sng" dirty="0"/>
              <a:t> of </a:t>
            </a:r>
            <a:r>
              <a:rPr lang="it-IT" sz="2520" b="1" u="sng" dirty="0" err="1"/>
              <a:t>each</a:t>
            </a:r>
            <a:r>
              <a:rPr lang="it-IT" sz="2520" b="1" u="sng" dirty="0"/>
              <a:t> </a:t>
            </a:r>
            <a:r>
              <a:rPr lang="it-IT" sz="2520" b="1" u="sng" dirty="0" err="1"/>
              <a:t>shoot</a:t>
            </a:r>
            <a:endParaRPr lang="it-IT" sz="2520" b="1" u="sng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32CC7E0-B19E-4790-B0D8-153266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08" y="2084012"/>
            <a:ext cx="5655447" cy="424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6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4599C9-49DF-4AC5-9064-67786F22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7" y="674229"/>
            <a:ext cx="5760000" cy="4125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67547" y="159619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NOT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Coef?-0.23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31183" y="142503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441071" y="58240"/>
            <a:ext cx="39327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length</a:t>
            </a:r>
            <a:r>
              <a:rPr lang="it-IT" sz="2500" dirty="0"/>
              <a:t>(cm)+</a:t>
            </a:r>
            <a:r>
              <a:rPr lang="it-IT" sz="2500" dirty="0" err="1"/>
              <a:t>distance</a:t>
            </a:r>
            <a:endParaRPr lang="it-IT" sz="2500" dirty="0"/>
          </a:p>
        </p:txBody>
      </p: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F2AF89D5-FBB7-48CF-9F44-FCD1E471D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81" y="2426995"/>
            <a:ext cx="5440231" cy="40801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BE7CC4-CAA9-4971-8CB9-33AF60ADC261}"/>
              </a:ext>
            </a:extLst>
          </p:cNvPr>
          <p:cNvSpPr txBox="1"/>
          <p:nvPr/>
        </p:nvSpPr>
        <p:spPr>
          <a:xfrm>
            <a:off x="699458" y="5077601"/>
            <a:ext cx="440502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>
                <a:highlight>
                  <a:srgbClr val="FFFF00"/>
                </a:highlight>
              </a:rPr>
              <a:t>The </a:t>
            </a:r>
            <a:r>
              <a:rPr lang="it-IT" sz="2520" dirty="0" err="1">
                <a:highlight>
                  <a:srgbClr val="FFFF00"/>
                </a:highlight>
              </a:rPr>
              <a:t>correct</a:t>
            </a:r>
            <a:r>
              <a:rPr lang="it-IT" sz="2520" dirty="0">
                <a:highlight>
                  <a:srgbClr val="FFFF00"/>
                </a:highlight>
              </a:rPr>
              <a:t> way to model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to </a:t>
            </a:r>
            <a:r>
              <a:rPr lang="it-IT" sz="2520" dirty="0" err="1">
                <a:highlight>
                  <a:srgbClr val="FFFF00"/>
                </a:highlight>
              </a:rPr>
              <a:t>keep</a:t>
            </a:r>
            <a:r>
              <a:rPr lang="it-IT" sz="2520" dirty="0">
                <a:highlight>
                  <a:srgbClr val="FFFF00"/>
                </a:highlight>
              </a:rPr>
              <a:t> the </a:t>
            </a:r>
            <a:r>
              <a:rPr lang="it-IT" sz="2520" dirty="0" err="1">
                <a:highlight>
                  <a:srgbClr val="FFFF00"/>
                </a:highlight>
              </a:rPr>
              <a:t>distance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instead</a:t>
            </a:r>
            <a:r>
              <a:rPr lang="it-IT" sz="2520" dirty="0">
                <a:highlight>
                  <a:srgbClr val="FFFF00"/>
                </a:highlight>
              </a:rPr>
              <a:t> of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or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endParaRPr lang="it-IT" sz="2520" dirty="0">
              <a:highlight>
                <a:srgbClr val="FFFF00"/>
              </a:highlight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255742" y="2258354"/>
            <a:ext cx="1578707" cy="62460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B31AAC4-942F-4693-A079-742475B7B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258" y="142503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AB53A16-B115-46C2-BB20-4AC32B21DF21}"/>
              </a:ext>
            </a:extLst>
          </p:cNvPr>
          <p:cNvSpPr/>
          <p:nvPr/>
        </p:nvSpPr>
        <p:spPr>
          <a:xfrm>
            <a:off x="10335089" y="433787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0D53C5-7EBF-4715-9194-449FDC21888B}"/>
              </a:ext>
            </a:extLst>
          </p:cNvPr>
          <p:cNvSpPr/>
          <p:nvPr/>
        </p:nvSpPr>
        <p:spPr>
          <a:xfrm>
            <a:off x="4803604" y="2708695"/>
            <a:ext cx="452138" cy="19523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9643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80915-BB9C-495C-9DA9-B1F854F34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0" y="562174"/>
            <a:ext cx="5760000" cy="3856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82787" y="635346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Coef?-0.26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31613" y="151669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418412" y="82043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058508" y="943123"/>
            <a:ext cx="2990239" cy="15472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AFC0339-618F-421D-9097-405EDE8D2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345" y="0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08ED518-F03C-4750-B61E-80D98B6A9367}"/>
              </a:ext>
            </a:extLst>
          </p:cNvPr>
          <p:cNvSpPr/>
          <p:nvPr/>
        </p:nvSpPr>
        <p:spPr>
          <a:xfrm>
            <a:off x="10329176" y="291284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B4B94F-C5AC-4B07-AB36-552BDB786D46}"/>
              </a:ext>
            </a:extLst>
          </p:cNvPr>
          <p:cNvSpPr/>
          <p:nvPr/>
        </p:nvSpPr>
        <p:spPr>
          <a:xfrm>
            <a:off x="4563280" y="2444262"/>
            <a:ext cx="452138" cy="177652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C228D-2305-48FB-A9CC-21C2D9192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507" y="2192457"/>
            <a:ext cx="5936444" cy="445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586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261831" y="212565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3775419" y="134081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153251" y="5100781"/>
            <a:ext cx="8618422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B0EF4-1812-4160-BC08-A079581A7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3781"/>
            <a:ext cx="89249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973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F6BB966-873F-4079-8CAD-216631BBCCC8}"/>
              </a:ext>
            </a:extLst>
          </p:cNvPr>
          <p:cNvGrpSpPr/>
          <p:nvPr/>
        </p:nvGrpSpPr>
        <p:grpSpPr>
          <a:xfrm>
            <a:off x="1676322" y="1843642"/>
            <a:ext cx="7269613" cy="3476645"/>
            <a:chOff x="-134508" y="-158198"/>
            <a:chExt cx="7269613" cy="3476645"/>
          </a:xfrm>
        </p:grpSpPr>
        <p:cxnSp>
          <p:nvCxnSpPr>
            <p:cNvPr id="5" name="Straight Arrow Connector 4">
              <a:hlinkClick r:id="" action="ppaction://hlinkshowjump?jump=nextslide" highlightClick="1"/>
              <a:extLst>
                <a:ext uri="{FF2B5EF4-FFF2-40B4-BE49-F238E27FC236}">
                  <a16:creationId xmlns:a16="http://schemas.microsoft.com/office/drawing/2014/main" id="{7748E01E-9C71-4FC1-9A62-41E46FF827D2}"/>
                </a:ext>
              </a:extLst>
            </p:cNvPr>
            <p:cNvCxnSpPr>
              <a:cxnSpLocks/>
              <a:stCxn id="22" idx="2"/>
              <a:endCxn id="76" idx="0"/>
            </p:cNvCxnSpPr>
            <p:nvPr/>
          </p:nvCxnSpPr>
          <p:spPr>
            <a:xfrm>
              <a:off x="4284776" y="-158198"/>
              <a:ext cx="2850329" cy="1082956"/>
            </a:xfrm>
            <a:prstGeom prst="straightConnector1">
              <a:avLst/>
            </a:prstGeom>
            <a:ln w="25400"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18FA67C-C4A0-4DCA-8575-6FC4B908E1C9}"/>
                </a:ext>
              </a:extLst>
            </p:cNvPr>
            <p:cNvCxnSpPr>
              <a:cxnSpLocks/>
              <a:stCxn id="37" idx="2"/>
              <a:endCxn id="13" idx="0"/>
            </p:cNvCxnSpPr>
            <p:nvPr/>
          </p:nvCxnSpPr>
          <p:spPr>
            <a:xfrm flipH="1">
              <a:off x="1164254" y="500714"/>
              <a:ext cx="9245" cy="4240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575956-3A9A-41EC-96DF-14A9E573B56E}"/>
                </a:ext>
              </a:extLst>
            </p:cNvPr>
            <p:cNvSpPr/>
            <p:nvPr/>
          </p:nvSpPr>
          <p:spPr>
            <a:xfrm>
              <a:off x="-134508" y="924758"/>
              <a:ext cx="2597523" cy="525573"/>
            </a:xfrm>
            <a:prstGeom prst="rect">
              <a:avLst/>
            </a:prstGeom>
            <a:solidFill>
              <a:srgbClr val="4472C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46CE1D6-B54B-4047-881C-325B676DADB9}"/>
                </a:ext>
              </a:extLst>
            </p:cNvPr>
            <p:cNvSpPr/>
            <p:nvPr/>
          </p:nvSpPr>
          <p:spPr>
            <a:xfrm>
              <a:off x="594387" y="2746500"/>
              <a:ext cx="116304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Box4: do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you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burst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35096657-311B-4F9F-8E29-9130E0A3FFE2}"/>
              </a:ext>
            </a:extLst>
          </p:cNvPr>
          <p:cNvSpPr/>
          <p:nvPr/>
        </p:nvSpPr>
        <p:spPr>
          <a:xfrm>
            <a:off x="1685566" y="3791950"/>
            <a:ext cx="2597521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V?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AF8E6CD-0139-4671-95AC-B2329A00F808}"/>
              </a:ext>
            </a:extLst>
          </p:cNvPr>
          <p:cNvCxnSpPr>
            <a:cxnSpLocks/>
          </p:cNvCxnSpPr>
          <p:nvPr/>
        </p:nvCxnSpPr>
        <p:spPr>
          <a:xfrm>
            <a:off x="4281874" y="4310084"/>
            <a:ext cx="274269" cy="412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E923D03-A6E2-4D08-81BE-FF9B0DBABAEA}"/>
              </a:ext>
            </a:extLst>
          </p:cNvPr>
          <p:cNvCxnSpPr>
            <a:cxnSpLocks/>
            <a:stCxn id="27" idx="2"/>
            <a:endCxn id="19" idx="0"/>
          </p:cNvCxnSpPr>
          <p:nvPr/>
        </p:nvCxnSpPr>
        <p:spPr>
          <a:xfrm>
            <a:off x="2984327" y="4317523"/>
            <a:ext cx="2412" cy="430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114415D-F78C-4310-ADE3-70630B6CEC5E}"/>
              </a:ext>
            </a:extLst>
          </p:cNvPr>
          <p:cNvSpPr/>
          <p:nvPr/>
        </p:nvSpPr>
        <p:spPr>
          <a:xfrm>
            <a:off x="4206267" y="4741567"/>
            <a:ext cx="142971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05E7B10-0981-4F16-8750-8DB318436128}"/>
              </a:ext>
            </a:extLst>
          </p:cNvPr>
          <p:cNvSpPr/>
          <p:nvPr/>
        </p:nvSpPr>
        <p:spPr>
          <a:xfrm>
            <a:off x="7564228" y="2926598"/>
            <a:ext cx="2763413" cy="49428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 and M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372391-C289-4564-8338-516FDB29A5D9}"/>
              </a:ext>
            </a:extLst>
          </p:cNvPr>
          <p:cNvSpPr/>
          <p:nvPr/>
        </p:nvSpPr>
        <p:spPr>
          <a:xfrm>
            <a:off x="7531318" y="3840380"/>
            <a:ext cx="2850329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EF23EEE-7667-478E-93F5-5F9371CCA667}"/>
              </a:ext>
            </a:extLst>
          </p:cNvPr>
          <p:cNvCxnSpPr>
            <a:cxnSpLocks/>
            <a:endCxn id="78" idx="0"/>
          </p:cNvCxnSpPr>
          <p:nvPr/>
        </p:nvCxnSpPr>
        <p:spPr>
          <a:xfrm>
            <a:off x="8956482" y="4377265"/>
            <a:ext cx="23247" cy="416304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72DF8A7-C3CE-40C8-A8D2-4E02BAFF18A3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8945935" y="3420882"/>
            <a:ext cx="10548" cy="419498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55" name="Flowchart: Collate 54">
            <a:extLst>
              <a:ext uri="{FF2B5EF4-FFF2-40B4-BE49-F238E27FC236}">
                <a16:creationId xmlns:a16="http://schemas.microsoft.com/office/drawing/2014/main" id="{D5ECF9CC-F2F8-4ED8-A909-A6D013132203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652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E74D07-D9DA-4DB1-BA03-6C5C4AB34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4" y="1015423"/>
            <a:ext cx="5760000" cy="36745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+0.009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375603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</a:t>
            </a:r>
            <a:r>
              <a:rPr lang="it-IT" sz="2500" dirty="0"/>
              <a:t> </a:t>
            </a:r>
            <a:r>
              <a:rPr lang="it-IT" sz="2500" dirty="0" err="1"/>
              <a:t>shoot</a:t>
            </a:r>
            <a:r>
              <a:rPr lang="it-IT" sz="2500" dirty="0"/>
              <a:t> </a:t>
            </a:r>
            <a:r>
              <a:rPr lang="it-IT" sz="2500" dirty="0" err="1"/>
              <a:t>length</a:t>
            </a:r>
            <a:r>
              <a:rPr lang="it-IT" sz="2500" dirty="0"/>
              <a:t>(cm)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endCxn id="5" idx="3"/>
          </p:cNvCxnSpPr>
          <p:nvPr/>
        </p:nvCxnSpPr>
        <p:spPr>
          <a:xfrm flipH="1">
            <a:off x="4940595" y="1338446"/>
            <a:ext cx="1899684" cy="153588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579088" y="2785730"/>
            <a:ext cx="361507" cy="1772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3406AF41-692C-4C74-AB11-7CE0D95F2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817" y="2383716"/>
            <a:ext cx="5696267" cy="427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995669" y="31721"/>
            <a:ext cx="22006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Winter observation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1176946" y="4449807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1167420" y="4737402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1167419" y="506125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1206471" y="5385102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1658514" y="5499876"/>
            <a:ext cx="24222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1714325" y="4999524"/>
            <a:ext cx="287361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1657887" y="4669197"/>
            <a:ext cx="32194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1654481" y="4320696"/>
            <a:ext cx="286189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27" y="188476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8907396" y="1058301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9476252" y="1284677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</p:cNvCxnSpPr>
          <p:nvPr/>
        </p:nvCxnSpPr>
        <p:spPr>
          <a:xfrm>
            <a:off x="5523003" y="2533650"/>
            <a:ext cx="1194228" cy="319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8020197" y="2198454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6096000" y="5899131"/>
            <a:ext cx="557854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D3B24-8628-4198-8020-A8B2F28B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1140164"/>
            <a:ext cx="3614675" cy="344904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28B62B-A2AE-418B-9F50-ADA3193613BC}"/>
              </a:ext>
            </a:extLst>
          </p:cNvPr>
          <p:cNvGrpSpPr/>
          <p:nvPr/>
        </p:nvGrpSpPr>
        <p:grpSpPr>
          <a:xfrm>
            <a:off x="2059634" y="1265407"/>
            <a:ext cx="3973489" cy="2088587"/>
            <a:chOff x="535632" y="1265405"/>
            <a:chExt cx="3973489" cy="20885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8EE418D-07EB-4FBD-A13F-5166C5E69977}"/>
                </a:ext>
              </a:extLst>
            </p:cNvPr>
            <p:cNvSpPr/>
            <p:nvPr/>
          </p:nvSpPr>
          <p:spPr>
            <a:xfrm rot="19891968">
              <a:off x="3632511" y="2162174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97BF25B-54DB-4301-B005-89B1069B40DC}"/>
                </a:ext>
              </a:extLst>
            </p:cNvPr>
            <p:cNvSpPr/>
            <p:nvPr/>
          </p:nvSpPr>
          <p:spPr>
            <a:xfrm rot="21433891">
              <a:off x="2161691" y="1378999"/>
              <a:ext cx="876610" cy="5038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2A0E3A8-5FDA-4927-B935-4123B3D6B8A3}"/>
                </a:ext>
              </a:extLst>
            </p:cNvPr>
            <p:cNvSpPr/>
            <p:nvPr/>
          </p:nvSpPr>
          <p:spPr>
            <a:xfrm rot="21433891">
              <a:off x="535632" y="2257538"/>
              <a:ext cx="876610" cy="3913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278FEEC-44B1-4C11-A092-937A4A503A8F}"/>
                </a:ext>
              </a:extLst>
            </p:cNvPr>
            <p:cNvSpPr/>
            <p:nvPr/>
          </p:nvSpPr>
          <p:spPr>
            <a:xfrm rot="21433891">
              <a:off x="1901441" y="2818610"/>
              <a:ext cx="490127" cy="53538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0F7AA3-7E9A-4076-A7E2-ADD4773A09A2}"/>
                </a:ext>
              </a:extLst>
            </p:cNvPr>
            <p:cNvSpPr/>
            <p:nvPr/>
          </p:nvSpPr>
          <p:spPr>
            <a:xfrm rot="14874593">
              <a:off x="3107205" y="1546547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8F8BE4F-815D-49C2-9240-D0C4C5199F54}"/>
              </a:ext>
            </a:extLst>
          </p:cNvPr>
          <p:cNvCxnSpPr/>
          <p:nvPr/>
        </p:nvCxnSpPr>
        <p:spPr>
          <a:xfrm>
            <a:off x="960446" y="4010480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F89F1C-0A56-41F1-A1C5-F9E51B02C131}"/>
              </a:ext>
            </a:extLst>
          </p:cNvPr>
          <p:cNvCxnSpPr/>
          <p:nvPr/>
        </p:nvCxnSpPr>
        <p:spPr>
          <a:xfrm>
            <a:off x="960446" y="4146977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06250E-68AA-439B-994E-F39B6F6E0C9B}"/>
              </a:ext>
            </a:extLst>
          </p:cNvPr>
          <p:cNvSpPr txBox="1"/>
          <p:nvPr/>
        </p:nvSpPr>
        <p:spPr>
          <a:xfrm>
            <a:off x="1597762" y="3823812"/>
            <a:ext cx="297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Proleptic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black)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019588-DC9A-452D-B90D-55FD87947AF2}"/>
              </a:ext>
            </a:extLst>
          </p:cNvPr>
          <p:cNvSpPr txBox="1"/>
          <p:nvPr/>
        </p:nvSpPr>
        <p:spPr>
          <a:xfrm>
            <a:off x="1606007" y="4026110"/>
            <a:ext cx="30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Sylleptic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71671-EDD2-4CB1-8782-A7CCF9CA6046}"/>
              </a:ext>
            </a:extLst>
          </p:cNvPr>
          <p:cNvSpPr txBox="1"/>
          <p:nvPr/>
        </p:nvSpPr>
        <p:spPr>
          <a:xfrm>
            <a:off x="5060868" y="4468612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19725-98C8-4E1F-901E-F76FA425C91F}"/>
              </a:ext>
            </a:extLst>
          </p:cNvPr>
          <p:cNvSpPr txBox="1"/>
          <p:nvPr/>
        </p:nvSpPr>
        <p:spPr>
          <a:xfrm>
            <a:off x="2695976" y="318085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A5AC61-B4FD-4F38-B8F3-3B833DF60D00}"/>
              </a:ext>
            </a:extLst>
          </p:cNvPr>
          <p:cNvSpPr txBox="1"/>
          <p:nvPr/>
        </p:nvSpPr>
        <p:spPr>
          <a:xfrm>
            <a:off x="1802652" y="2620732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</p:spTree>
    <p:extLst>
      <p:ext uri="{BB962C8B-B14F-4D97-AF65-F5344CB8AC3E}">
        <p14:creationId xmlns:p14="http://schemas.microsoft.com/office/powerpoint/2010/main" val="426178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93548" y="150327"/>
            <a:ext cx="379720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64433" y="5268966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F4259-B7EC-4770-9B78-89AABEE6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495"/>
            <a:ext cx="9144000" cy="389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29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45876" y="1438204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 +0.02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5577" y="163284"/>
            <a:ext cx="3995679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6478" y="85956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77644" y="774688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4284455" y="354302"/>
            <a:ext cx="4393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</a:t>
            </a:r>
            <a:r>
              <a:rPr lang="it-IT" sz="2500" dirty="0"/>
              <a:t> </a:t>
            </a:r>
            <a:r>
              <a:rPr lang="it-IT" sz="2500" dirty="0" err="1"/>
              <a:t>shoot</a:t>
            </a:r>
            <a:r>
              <a:rPr lang="it-IT" sz="2500" dirty="0"/>
              <a:t> LENGTH (</a:t>
            </a:r>
            <a:r>
              <a:rPr lang="it-IT" sz="2500" dirty="0" err="1"/>
              <a:t>node</a:t>
            </a:r>
            <a:r>
              <a:rPr lang="it-IT" sz="25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F7A4C-B5C8-45C2-A2E6-3E159F020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97" y="993784"/>
            <a:ext cx="5760000" cy="348682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 flipH="1">
            <a:off x="4862722" y="1745981"/>
            <a:ext cx="2329386" cy="99121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C9CAFF2-5034-42F1-BAC5-22F2F0B03618}"/>
              </a:ext>
            </a:extLst>
          </p:cNvPr>
          <p:cNvSpPr/>
          <p:nvPr/>
        </p:nvSpPr>
        <p:spPr>
          <a:xfrm>
            <a:off x="4501215" y="2737195"/>
            <a:ext cx="361507" cy="1772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EB2F317-FF78-4817-B5B1-A36D2174C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321" y="2684089"/>
            <a:ext cx="5092812" cy="381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21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7076" y="350014"/>
            <a:ext cx="3435016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3798865" y="415594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16722" y="5096838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1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8B61B-6ACD-422E-A85C-ADB5CEE41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3488"/>
            <a:ext cx="9144000" cy="347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36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FD52255-6D3B-4DBB-9A3C-369E6A70A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3" y="860520"/>
            <a:ext cx="5760000" cy="40037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72631" y="1049020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 -0.07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46738" y="156097"/>
            <a:ext cx="350535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2588" y="1365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3754" y="8253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3600090" y="233741"/>
            <a:ext cx="4393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distance</a:t>
            </a:r>
            <a:r>
              <a:rPr lang="it-IT" sz="2500" dirty="0"/>
              <a:t> to </a:t>
            </a:r>
            <a:r>
              <a:rPr lang="it-IT" sz="2500" dirty="0" err="1"/>
              <a:t>median</a:t>
            </a:r>
            <a:r>
              <a:rPr lang="it-IT" sz="2500" dirty="0"/>
              <a:t> </a:t>
            </a:r>
            <a:r>
              <a:rPr lang="it-IT" sz="2500" dirty="0" err="1"/>
              <a:t>node</a:t>
            </a:r>
            <a:endParaRPr lang="it-IT" sz="25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4800600" y="1356797"/>
            <a:ext cx="3059723" cy="155931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73D86D-034A-46C6-8314-F2A8F4B80479}"/>
              </a:ext>
            </a:extLst>
          </p:cNvPr>
          <p:cNvSpPr/>
          <p:nvPr/>
        </p:nvSpPr>
        <p:spPr>
          <a:xfrm>
            <a:off x="4443046" y="2807677"/>
            <a:ext cx="357554" cy="2168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7BF9115A-6633-4351-BC64-E7C571F209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39" y="2434334"/>
            <a:ext cx="5204270" cy="390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10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7076" y="227318"/>
            <a:ext cx="4021170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04541" y="485590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3649DF-6B7B-4AEC-8A57-8D1AF647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0094"/>
            <a:ext cx="9144000" cy="337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640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599610-BF27-4C7E-ABA3-AA07DE22F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3" y="834136"/>
            <a:ext cx="5760000" cy="4019079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947F632-9B43-47CE-8FC0-9F3C6D047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648" y="3559817"/>
            <a:ext cx="3962874" cy="2972156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4F566327-A9A4-49A3-A266-D9819F34A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060" y="2049046"/>
            <a:ext cx="4445317" cy="33339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66992" y="197150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Conc</a:t>
            </a:r>
            <a:r>
              <a:rPr lang="it-IT" sz="1400" dirty="0"/>
              <a:t>: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+0.01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Coef=-0.05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77623" y="117085"/>
            <a:ext cx="2730621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93768" y="196058"/>
            <a:ext cx="26642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(cm)+</a:t>
            </a:r>
            <a:r>
              <a:rPr lang="it-IT" sz="2520" dirty="0" err="1"/>
              <a:t>rank</a:t>
            </a:r>
            <a:endParaRPr lang="it-IT" sz="252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70584" y="935814"/>
            <a:ext cx="2917588" cy="18542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EC4DF02-A262-4957-A297-DFBDCCF54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335" y="117085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2AB86EE-0BC8-4085-9A46-9AA8973D6D11}"/>
              </a:ext>
            </a:extLst>
          </p:cNvPr>
          <p:cNvSpPr/>
          <p:nvPr/>
        </p:nvSpPr>
        <p:spPr>
          <a:xfrm>
            <a:off x="10889247" y="1092820"/>
            <a:ext cx="1010318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7D4465-B58A-4911-B38B-FC6BA4BB035F}"/>
              </a:ext>
            </a:extLst>
          </p:cNvPr>
          <p:cNvSpPr/>
          <p:nvPr/>
        </p:nvSpPr>
        <p:spPr>
          <a:xfrm>
            <a:off x="4548553" y="2607854"/>
            <a:ext cx="422031" cy="39325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3458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0" y="173015"/>
            <a:ext cx="251211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290725" y="31180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D2F2C-E833-4E43-8948-C6FEBA65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33182"/>
            <a:ext cx="9144000" cy="357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688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433716" y="2905780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 -0.06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39370" y="202323"/>
            <a:ext cx="3206416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3345786" y="224191"/>
            <a:ext cx="376398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distance+RANK</a:t>
            </a:r>
            <a:endParaRPr lang="it-IT" sz="252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C4DF02-A262-4957-A297-DFBDCCF54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2AB86EE-0BC8-4085-9A46-9AA8973D6D11}"/>
              </a:ext>
            </a:extLst>
          </p:cNvPr>
          <p:cNvSpPr/>
          <p:nvPr/>
        </p:nvSpPr>
        <p:spPr>
          <a:xfrm>
            <a:off x="9310777" y="1127404"/>
            <a:ext cx="1010318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05565-E8F2-4411-BE71-6A35265B8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1" y="909605"/>
            <a:ext cx="5760000" cy="458496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641149" y="3167390"/>
            <a:ext cx="1792567" cy="1247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585A0C4-A8D2-4D66-8F42-8E5ED9322E19}"/>
              </a:ext>
            </a:extLst>
          </p:cNvPr>
          <p:cNvSpPr/>
          <p:nvPr/>
        </p:nvSpPr>
        <p:spPr>
          <a:xfrm>
            <a:off x="5216768" y="3202085"/>
            <a:ext cx="398585" cy="22691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24258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666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CB4E16-7CC5-450F-85E6-32ADD6BA0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33" y="788268"/>
            <a:ext cx="5760000" cy="3559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227276" y="559212"/>
            <a:ext cx="220974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4" y="18752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550877" y="866989"/>
            <a:ext cx="2781274" cy="184690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BE06758-65AA-4FD0-89F0-7443D88D4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169" y="2314146"/>
            <a:ext cx="5359376" cy="40195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11969" y="2662371"/>
            <a:ext cx="638908" cy="18047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179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5274206" y="31721"/>
            <a:ext cx="16435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Spring growth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</p:cNvCxnSpPr>
          <p:nvPr/>
        </p:nvCxnSpPr>
        <p:spPr>
          <a:xfrm flipH="1">
            <a:off x="6124728" y="3281110"/>
            <a:ext cx="352272" cy="2834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6" y="6147376"/>
            <a:ext cx="49610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7DE122-573D-4DFC-A419-F3AC4C9A11BE}"/>
              </a:ext>
            </a:extLst>
          </p:cNvPr>
          <p:cNvSpPr/>
          <p:nvPr/>
        </p:nvSpPr>
        <p:spPr>
          <a:xfrm>
            <a:off x="3138489" y="2409827"/>
            <a:ext cx="200025" cy="12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1365E2-CB6A-4B53-83BA-46725E49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75" y="4807989"/>
            <a:ext cx="457240" cy="5730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9D5739-1294-469C-A3E3-907101637B04}"/>
              </a:ext>
            </a:extLst>
          </p:cNvPr>
          <p:cNvSpPr txBox="1"/>
          <p:nvPr/>
        </p:nvSpPr>
        <p:spPr>
          <a:xfrm>
            <a:off x="1628288" y="4962068"/>
            <a:ext cx="12811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leaves</a:t>
            </a:r>
            <a:endParaRPr lang="it-IT" sz="252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14B733-B371-40D2-89B3-E8F69AFB3B33}"/>
              </a:ext>
            </a:extLst>
          </p:cNvPr>
          <p:cNvSpPr/>
          <p:nvPr/>
        </p:nvSpPr>
        <p:spPr>
          <a:xfrm>
            <a:off x="6353174" y="2828925"/>
            <a:ext cx="257176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5" name="Picture 14" descr="A picture containing person, plant, hand, tree&#10;&#10;Description automatically generated">
            <a:extLst>
              <a:ext uri="{FF2B5EF4-FFF2-40B4-BE49-F238E27FC236}">
                <a16:creationId xmlns:a16="http://schemas.microsoft.com/office/drawing/2014/main" id="{EFD299B6-187C-4CAF-8BA8-C3439646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465" y="1152985"/>
            <a:ext cx="2856812" cy="380908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31189312-6717-420B-980B-749E70B21744}"/>
              </a:ext>
            </a:extLst>
          </p:cNvPr>
          <p:cNvSpPr/>
          <p:nvPr/>
        </p:nvSpPr>
        <p:spPr>
          <a:xfrm>
            <a:off x="8429627" y="1381126"/>
            <a:ext cx="828675" cy="3511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FB0937-F1B4-4CAE-B8DB-272929DF39F5}"/>
              </a:ext>
            </a:extLst>
          </p:cNvPr>
          <p:cNvCxnSpPr>
            <a:cxnSpLocks/>
            <a:endCxn id="87" idx="0"/>
          </p:cNvCxnSpPr>
          <p:nvPr/>
        </p:nvCxnSpPr>
        <p:spPr>
          <a:xfrm flipH="1">
            <a:off x="7747856" y="4103134"/>
            <a:ext cx="777022" cy="204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6BA4F0-50ED-42C1-B1D6-A75E74FDB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43" y="1838006"/>
            <a:ext cx="1592856" cy="139129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FD6E5D8-94EE-4BAD-A613-1A37C58B5853}"/>
              </a:ext>
            </a:extLst>
          </p:cNvPr>
          <p:cNvGrpSpPr/>
          <p:nvPr/>
        </p:nvGrpSpPr>
        <p:grpSpPr>
          <a:xfrm>
            <a:off x="2938401" y="1308573"/>
            <a:ext cx="3898649" cy="2680540"/>
            <a:chOff x="1644801" y="223235"/>
            <a:chExt cx="7435295" cy="627393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FB59CD-649A-419C-A90E-888A10B6B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0612" y="2492126"/>
              <a:ext cx="189779" cy="23479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97C14B7-CAEF-407E-A7C6-19E2DC93C6C1}"/>
                </a:ext>
              </a:extLst>
            </p:cNvPr>
            <p:cNvGrpSpPr/>
            <p:nvPr/>
          </p:nvGrpSpPr>
          <p:grpSpPr>
            <a:xfrm>
              <a:off x="1644801" y="373621"/>
              <a:ext cx="6946606" cy="6123545"/>
              <a:chOff x="1644801" y="373621"/>
              <a:chExt cx="6946606" cy="6123545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1FD0676A-D7D3-4F16-8FC3-2828AD7AD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88" t="41546" r="63011" b="21831"/>
              <a:stretch/>
            </p:blipFill>
            <p:spPr>
              <a:xfrm>
                <a:off x="1644801" y="373621"/>
                <a:ext cx="6946606" cy="6123545"/>
              </a:xfrm>
              <a:prstGeom prst="rect">
                <a:avLst/>
              </a:prstGeom>
            </p:spPr>
          </p:pic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88BCDB2-B10B-4B82-A0BF-1DBB132A57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2554" y="2348264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3778E33-D0DA-42A7-B960-15409C619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09737" y="4081362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0EC1AD6-1544-4AA4-AECB-97260F3A9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931" y="1020353"/>
                <a:ext cx="356969" cy="3785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5748D56-1CC8-4D0E-AEB6-A9B182FFE877}"/>
                </a:ext>
              </a:extLst>
            </p:cNvPr>
            <p:cNvCxnSpPr/>
            <p:nvPr/>
          </p:nvCxnSpPr>
          <p:spPr>
            <a:xfrm flipV="1">
              <a:off x="8020050" y="4081362"/>
              <a:ext cx="844550" cy="433488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E8609BD-987D-4863-B4A5-2B78935D945A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86" y="3359150"/>
              <a:ext cx="759137" cy="40611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4B30A3-7D8E-435D-92A2-65FA0D05F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13750" y="3965056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0B4530F-C102-47E8-AD49-8D5437D8A2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300" y="2231958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A2CB697-1CCE-4ABA-A75C-B7FF3B4F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0650" y="1447800"/>
              <a:ext cx="660400" cy="38595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8F281F7-A029-4682-969F-338756653A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5425" y="1962150"/>
              <a:ext cx="234950" cy="62090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767AE5-8242-4C06-8388-225FC9918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3175" y="373621"/>
              <a:ext cx="492125" cy="33627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8D8CAB-3B0C-4DC8-8B33-1D4C1E754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2554" y="1020353"/>
              <a:ext cx="744246" cy="357597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A17945-946E-46EE-AE3E-A4E92E53058A}"/>
                </a:ext>
              </a:extLst>
            </p:cNvPr>
            <p:cNvCxnSpPr>
              <a:cxnSpLocks/>
            </p:cNvCxnSpPr>
            <p:nvPr/>
          </p:nvCxnSpPr>
          <p:spPr>
            <a:xfrm>
              <a:off x="3452383" y="1113727"/>
              <a:ext cx="0" cy="334073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E88EAB-5554-4289-8241-23F13F188B98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1833755"/>
              <a:ext cx="356370" cy="68154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C69515-5AC8-424A-AF65-A671152FAF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29328" y="2515300"/>
              <a:ext cx="655322" cy="54021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AFEE8D-579F-4022-9C33-E5289A0A8766}"/>
                </a:ext>
              </a:extLst>
            </p:cNvPr>
            <p:cNvCxnSpPr>
              <a:cxnSpLocks/>
            </p:cNvCxnSpPr>
            <p:nvPr/>
          </p:nvCxnSpPr>
          <p:spPr>
            <a:xfrm>
              <a:off x="5393216" y="3765269"/>
              <a:ext cx="584444" cy="673240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6604AD2-F423-4802-9229-4935A23DE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866" y="3906938"/>
              <a:ext cx="0" cy="291819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7D1A52-9F69-4560-A6F1-EF51FD68ED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5931" y="4603469"/>
              <a:ext cx="643306" cy="60353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39C934C-3C70-4F64-893F-A905498052E7}"/>
                </a:ext>
              </a:extLst>
            </p:cNvPr>
            <p:cNvSpPr/>
            <p:nvPr/>
          </p:nvSpPr>
          <p:spPr>
            <a:xfrm rot="19797953">
              <a:off x="8718146" y="4113737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707060-A9F0-4DB3-B3BE-332E842610D3}"/>
                </a:ext>
              </a:extLst>
            </p:cNvPr>
            <p:cNvSpPr/>
            <p:nvPr/>
          </p:nvSpPr>
          <p:spPr>
            <a:xfrm rot="19797953">
              <a:off x="8426067" y="4003982"/>
              <a:ext cx="220707" cy="149585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856057-CFA8-40D2-A24C-DC73AA6099F4}"/>
                </a:ext>
              </a:extLst>
            </p:cNvPr>
            <p:cNvSpPr/>
            <p:nvPr/>
          </p:nvSpPr>
          <p:spPr>
            <a:xfrm rot="19797953">
              <a:off x="6453248" y="471126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0C95E9-C844-44C2-8D2A-C73F8D26BE33}"/>
                </a:ext>
              </a:extLst>
            </p:cNvPr>
            <p:cNvSpPr/>
            <p:nvPr/>
          </p:nvSpPr>
          <p:spPr>
            <a:xfrm rot="18124833">
              <a:off x="5774955" y="448857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64FEE2-BE3B-4FE0-801A-B34DAF5D8D32}"/>
                </a:ext>
              </a:extLst>
            </p:cNvPr>
            <p:cNvSpPr/>
            <p:nvPr/>
          </p:nvSpPr>
          <p:spPr>
            <a:xfrm rot="18124833">
              <a:off x="4038661" y="25949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FF0576-5BC5-470B-94D1-6295F3AF0991}"/>
                </a:ext>
              </a:extLst>
            </p:cNvPr>
            <p:cNvSpPr/>
            <p:nvPr/>
          </p:nvSpPr>
          <p:spPr>
            <a:xfrm rot="17156136">
              <a:off x="4225109" y="187276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D0FC2C-630C-42C2-8DC6-B1A3D1AF8DA6}"/>
                </a:ext>
              </a:extLst>
            </p:cNvPr>
            <p:cNvSpPr/>
            <p:nvPr/>
          </p:nvSpPr>
          <p:spPr>
            <a:xfrm rot="17156136">
              <a:off x="6675004" y="16210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A62ABF4-B8A4-4E4A-9EB5-63B2646A0CB0}"/>
                </a:ext>
              </a:extLst>
            </p:cNvPr>
            <p:cNvSpPr/>
            <p:nvPr/>
          </p:nvSpPr>
          <p:spPr>
            <a:xfrm rot="17156136">
              <a:off x="6589257" y="484145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C6417CE-B71C-4949-99EF-5D61C61A887F}"/>
                </a:ext>
              </a:extLst>
            </p:cNvPr>
            <p:cNvSpPr/>
            <p:nvPr/>
          </p:nvSpPr>
          <p:spPr>
            <a:xfrm rot="17156136">
              <a:off x="6929114" y="10244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8032F4-DA58-4E9F-8382-56982CA64C00}"/>
                </a:ext>
              </a:extLst>
            </p:cNvPr>
            <p:cNvSpPr/>
            <p:nvPr/>
          </p:nvSpPr>
          <p:spPr>
            <a:xfrm>
              <a:off x="7391079" y="2958678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491C29-5B30-488F-BC27-A44631B68EAD}"/>
                </a:ext>
              </a:extLst>
            </p:cNvPr>
            <p:cNvSpPr/>
            <p:nvPr/>
          </p:nvSpPr>
          <p:spPr>
            <a:xfrm rot="14594370">
              <a:off x="8018490" y="2052173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654A69-3503-418A-83AA-519A4C63579D}"/>
                </a:ext>
              </a:extLst>
            </p:cNvPr>
            <p:cNvSpPr/>
            <p:nvPr/>
          </p:nvSpPr>
          <p:spPr>
            <a:xfrm rot="14594370">
              <a:off x="5814254" y="3870501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FA7E12E-71A4-4ABB-97E5-3D621A890E73}"/>
                </a:ext>
              </a:extLst>
            </p:cNvPr>
            <p:cNvSpPr/>
            <p:nvPr/>
          </p:nvSpPr>
          <p:spPr>
            <a:xfrm rot="14594370">
              <a:off x="5312431" y="38705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D17EAC-FB59-4627-AB39-55E8A82612DE}"/>
                </a:ext>
              </a:extLst>
            </p:cNvPr>
            <p:cNvSpPr/>
            <p:nvPr/>
          </p:nvSpPr>
          <p:spPr>
            <a:xfrm rot="14594370">
              <a:off x="5464831" y="40229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224A8B0-4690-4EA2-9BE4-BB0E3BBFE226}"/>
                </a:ext>
              </a:extLst>
            </p:cNvPr>
            <p:cNvSpPr/>
            <p:nvPr/>
          </p:nvSpPr>
          <p:spPr>
            <a:xfrm rot="17944806">
              <a:off x="2914870" y="1044562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DA7894-1089-48BF-9F1A-60545BA6A902}"/>
                </a:ext>
              </a:extLst>
            </p:cNvPr>
            <p:cNvSpPr/>
            <p:nvPr/>
          </p:nvSpPr>
          <p:spPr>
            <a:xfrm rot="17944806">
              <a:off x="3511912" y="11406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0B72C3-1613-4298-88FC-7C94D4207F73}"/>
                </a:ext>
              </a:extLst>
            </p:cNvPr>
            <p:cNvSpPr/>
            <p:nvPr/>
          </p:nvSpPr>
          <p:spPr>
            <a:xfrm rot="17944806">
              <a:off x="6111142" y="22081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1A9EEE2-3602-4250-89C7-38DF205C9FCE}"/>
              </a:ext>
            </a:extLst>
          </p:cNvPr>
          <p:cNvCxnSpPr/>
          <p:nvPr/>
        </p:nvCxnSpPr>
        <p:spPr>
          <a:xfrm>
            <a:off x="690005" y="4280793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4CFB376-3A2C-41DB-A0E1-B83A72EF1636}"/>
              </a:ext>
            </a:extLst>
          </p:cNvPr>
          <p:cNvCxnSpPr/>
          <p:nvPr/>
        </p:nvCxnSpPr>
        <p:spPr>
          <a:xfrm>
            <a:off x="690005" y="4417290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9F11398-E818-4265-86AB-9407CBAA9C1C}"/>
              </a:ext>
            </a:extLst>
          </p:cNvPr>
          <p:cNvSpPr txBox="1"/>
          <p:nvPr/>
        </p:nvSpPr>
        <p:spPr>
          <a:xfrm>
            <a:off x="1186978" y="4013471"/>
            <a:ext cx="35104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FEF61F-8764-4C38-A535-5895A2AE87C0}"/>
              </a:ext>
            </a:extLst>
          </p:cNvPr>
          <p:cNvSpPr txBox="1"/>
          <p:nvPr/>
        </p:nvSpPr>
        <p:spPr>
          <a:xfrm>
            <a:off x="1238882" y="4290424"/>
            <a:ext cx="386142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086EE7D-B5F8-473C-8059-BAF6F6BF6545}"/>
              </a:ext>
            </a:extLst>
          </p:cNvPr>
          <p:cNvSpPr txBox="1"/>
          <p:nvPr/>
        </p:nvSpPr>
        <p:spPr>
          <a:xfrm>
            <a:off x="6243048" y="399172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B76046-73A1-4341-8A5B-4257140E27E9}"/>
              </a:ext>
            </a:extLst>
          </p:cNvPr>
          <p:cNvSpPr txBox="1"/>
          <p:nvPr/>
        </p:nvSpPr>
        <p:spPr>
          <a:xfrm>
            <a:off x="3524121" y="290338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6B5F88-2D18-4E23-B078-90DD3C71E45F}"/>
              </a:ext>
            </a:extLst>
          </p:cNvPr>
          <p:cNvSpPr txBox="1"/>
          <p:nvPr/>
        </p:nvSpPr>
        <p:spPr>
          <a:xfrm>
            <a:off x="4282188" y="253058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96B995E-267B-4ABC-9669-F13D18F7FC81}"/>
              </a:ext>
            </a:extLst>
          </p:cNvPr>
          <p:cNvSpPr txBox="1"/>
          <p:nvPr/>
        </p:nvSpPr>
        <p:spPr>
          <a:xfrm>
            <a:off x="6361987" y="2523613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D046C5-BFC0-4F72-BBE3-AFFDF7469268}"/>
              </a:ext>
            </a:extLst>
          </p:cNvPr>
          <p:cNvSpPr txBox="1"/>
          <p:nvPr/>
        </p:nvSpPr>
        <p:spPr>
          <a:xfrm>
            <a:off x="4212883" y="397009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3D93B9-6FF2-4CB9-8476-9F2B83085DF1}"/>
              </a:ext>
            </a:extLst>
          </p:cNvPr>
          <p:cNvSpPr txBox="1"/>
          <p:nvPr/>
        </p:nvSpPr>
        <p:spPr>
          <a:xfrm>
            <a:off x="4221076" y="439726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</p:spTree>
    <p:extLst>
      <p:ext uri="{BB962C8B-B14F-4D97-AF65-F5344CB8AC3E}">
        <p14:creationId xmlns:p14="http://schemas.microsoft.com/office/powerpoint/2010/main" val="3323287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71491" y="893534"/>
            <a:ext cx="326616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Coef=+0.06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85389" y="200503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246030" y="177783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903" y="177783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824424" y="1159179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52478-9FE5-4AEB-9F41-D83EC67E8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55" y="740697"/>
            <a:ext cx="5760000" cy="3727850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024CE2A6-6865-463F-BFE1-DE9408A89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47" y="2371851"/>
            <a:ext cx="5375711" cy="403178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97699" y="1201311"/>
            <a:ext cx="2906876" cy="143385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1AE1F71D-685E-44B2-94F7-5FAD9DFFFB23}"/>
              </a:ext>
            </a:extLst>
          </p:cNvPr>
          <p:cNvSpPr/>
          <p:nvPr/>
        </p:nvSpPr>
        <p:spPr>
          <a:xfrm>
            <a:off x="4783015" y="2549769"/>
            <a:ext cx="351693" cy="2110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74491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93630" y="202323"/>
            <a:ext cx="251211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290725" y="31180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4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7DC10-39D6-48CA-8F82-817D59DC9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27582"/>
            <a:ext cx="9144000" cy="343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443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FF7CB5-32E3-4EE8-8C4A-D9C8A6744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07" y="850996"/>
            <a:ext cx="5760000" cy="27690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045569" y="940926"/>
            <a:ext cx="2155913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39779" y="151669"/>
            <a:ext cx="420579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</a:t>
            </a:r>
            <a:r>
              <a:rPr lang="it-IT" sz="2520" dirty="0" err="1"/>
              <a:t>median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58107" y="186251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149969" y="1248703"/>
            <a:ext cx="3973557" cy="106074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665" y="151669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824186" y="1133065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8F79178A-8DBB-445B-90F7-0F868A8A1A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950" y="2230099"/>
            <a:ext cx="5944312" cy="445823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C18F8AE-0170-4EDC-ACE5-7F127BFD3663}"/>
              </a:ext>
            </a:extLst>
          </p:cNvPr>
          <p:cNvSpPr/>
          <p:nvPr/>
        </p:nvSpPr>
        <p:spPr>
          <a:xfrm>
            <a:off x="3657600" y="2235499"/>
            <a:ext cx="492369" cy="2204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79574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39143" y="102130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rank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Coef=+0.04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58532" y="262695"/>
            <a:ext cx="293193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)+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05958" y="262695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3800F8-393B-46A0-B3C4-C63084E96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2958" y="195680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BCEEBDF-486D-4B17-AC11-65176CFBC070}"/>
              </a:ext>
            </a:extLst>
          </p:cNvPr>
          <p:cNvSpPr/>
          <p:nvPr/>
        </p:nvSpPr>
        <p:spPr>
          <a:xfrm>
            <a:off x="11032479" y="1178124"/>
            <a:ext cx="981562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DD0076-AE6F-4259-ADC4-87E961EA0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06" y="1021309"/>
            <a:ext cx="5760000" cy="398179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96986" y="1544529"/>
            <a:ext cx="2763337" cy="13862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3205125-E088-47D8-A5BC-038452B6F80A}"/>
              </a:ext>
            </a:extLst>
          </p:cNvPr>
          <p:cNvSpPr/>
          <p:nvPr/>
        </p:nvSpPr>
        <p:spPr>
          <a:xfrm>
            <a:off x="4865077" y="2813538"/>
            <a:ext cx="222738" cy="4337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86713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</p:spTree>
    <p:extLst>
      <p:ext uri="{BB962C8B-B14F-4D97-AF65-F5344CB8AC3E}">
        <p14:creationId xmlns:p14="http://schemas.microsoft.com/office/powerpoint/2010/main" val="37333633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050348" y="1417494"/>
            <a:ext cx="217080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</a:t>
            </a:r>
            <a:r>
              <a:rPr lang="it-IT" sz="2520" dirty="0"/>
              <a:t> LENGTH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51D7C-EBED-4ABB-AE86-CCA384976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3" y="1341765"/>
            <a:ext cx="5760000" cy="358304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06838" y="1725271"/>
            <a:ext cx="3028913" cy="154755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254B634B-9A90-4752-98D9-AA2B1AC8D1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2638011"/>
            <a:ext cx="5205695" cy="39042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6AD31FB-C077-4586-91EB-AA4EF3E66772}"/>
              </a:ext>
            </a:extLst>
          </p:cNvPr>
          <p:cNvSpPr/>
          <p:nvPr/>
        </p:nvSpPr>
        <p:spPr>
          <a:xfrm>
            <a:off x="4806462" y="3272830"/>
            <a:ext cx="300376" cy="23237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12130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47275" y="875427"/>
            <a:ext cx="72944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parentr</a:t>
            </a:r>
            <a:r>
              <a:rPr lang="it-IT" sz="1500" dirty="0"/>
              <a:t> </a:t>
            </a:r>
            <a:r>
              <a:rPr lang="it-IT" sz="1500" dirty="0" err="1"/>
              <a:t>ank</a:t>
            </a:r>
            <a:r>
              <a:rPr lang="it-IT" sz="1500" dirty="0"/>
              <a:t> in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441723" y="1255185"/>
            <a:ext cx="197687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248522" y="-9118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676692" y="307422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~parental RANK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191863" y="151669"/>
            <a:ext cx="1983022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57" y="15166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947280" y="1376934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8B19C9-AA2F-456B-8FB0-F84759E10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44" y="1249000"/>
            <a:ext cx="5760000" cy="348147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70231" y="1562962"/>
            <a:ext cx="3359927" cy="15172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90A238D-F74B-49B5-9CB8-334A759587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783" y="2464888"/>
            <a:ext cx="5545473" cy="41591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56F672-8500-4EB2-B797-47A9462BA2D3}"/>
              </a:ext>
            </a:extLst>
          </p:cNvPr>
          <p:cNvSpPr/>
          <p:nvPr/>
        </p:nvSpPr>
        <p:spPr>
          <a:xfrm>
            <a:off x="4847492" y="3080238"/>
            <a:ext cx="222739" cy="18170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86969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66935" y="841378"/>
            <a:ext cx="86836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distance</a:t>
            </a:r>
            <a:r>
              <a:rPr lang="it-IT" sz="1500" dirty="0"/>
              <a:t> </a:t>
            </a:r>
            <a:r>
              <a:rPr lang="it-IT" sz="1500" dirty="0" err="1"/>
              <a:t>between</a:t>
            </a:r>
            <a:r>
              <a:rPr lang="it-IT" sz="1500" dirty="0"/>
              <a:t>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ranks</a:t>
            </a:r>
            <a:r>
              <a:rPr lang="it-IT" sz="1500" dirty="0"/>
              <a:t> in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62443" y="1312891"/>
            <a:ext cx="246140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926295" y="-54609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173496" y="13222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191864" y="121083"/>
            <a:ext cx="168113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9481" y="184571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959004" y="140983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A2844C-29AC-4137-9B44-27B8480FF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64" y="1233074"/>
            <a:ext cx="5760000" cy="398713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05400" y="1620668"/>
            <a:ext cx="2487745" cy="15269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bar chart, histogram&#10;&#10;Description automatically generated">
            <a:extLst>
              <a:ext uri="{FF2B5EF4-FFF2-40B4-BE49-F238E27FC236}">
                <a16:creationId xmlns:a16="http://schemas.microsoft.com/office/drawing/2014/main" id="{A6434B8A-0A3D-43D2-ADE8-F344CB085B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108" y="2444263"/>
            <a:ext cx="5695366" cy="42715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A38B99-FCF0-4FC2-9980-26921C42F806}"/>
              </a:ext>
            </a:extLst>
          </p:cNvPr>
          <p:cNvSpPr/>
          <p:nvPr/>
        </p:nvSpPr>
        <p:spPr>
          <a:xfrm>
            <a:off x="4839238" y="3147646"/>
            <a:ext cx="266162" cy="2813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7550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FB4F8-A12D-4F00-BE4D-593A079D6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1339039"/>
            <a:ext cx="5760000" cy="37723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31472" y="911972"/>
            <a:ext cx="78358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220861" y="2028063"/>
            <a:ext cx="382581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Sibling_buds_mv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314955" y="151669"/>
            <a:ext cx="1402475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32496" y="29907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149405" y="276936"/>
            <a:ext cx="389319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~TOT BUDS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221857" y="2335840"/>
            <a:ext cx="2911912" cy="95263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5DF052D-9D70-4B6E-A0A2-846416BDD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5696" y="167060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518FD4-DF21-4BA2-821D-762A0A9CD25F}"/>
              </a:ext>
            </a:extLst>
          </p:cNvPr>
          <p:cNvSpPr/>
          <p:nvPr/>
        </p:nvSpPr>
        <p:spPr>
          <a:xfrm>
            <a:off x="10865219" y="139232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4E389748-F2D5-441E-BB17-57A4ABAD8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877" y="2848109"/>
            <a:ext cx="4799472" cy="359960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5B17FCF-F68C-404F-9386-57718C73B905}"/>
              </a:ext>
            </a:extLst>
          </p:cNvPr>
          <p:cNvSpPr/>
          <p:nvPr/>
        </p:nvSpPr>
        <p:spPr>
          <a:xfrm>
            <a:off x="4812323" y="3225211"/>
            <a:ext cx="409534" cy="1265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8550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92686D-A711-4ED8-8ADC-BA4E81421380}"/>
              </a:ext>
            </a:extLst>
          </p:cNvPr>
          <p:cNvSpPr/>
          <p:nvPr/>
        </p:nvSpPr>
        <p:spPr>
          <a:xfrm>
            <a:off x="252753" y="177386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1EBE6-0B3E-402C-A71C-7B2BA22FAD2E}"/>
              </a:ext>
            </a:extLst>
          </p:cNvPr>
          <p:cNvSpPr/>
          <p:nvPr/>
        </p:nvSpPr>
        <p:spPr>
          <a:xfrm>
            <a:off x="1524000" y="0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9A761C-EC95-4206-A214-F08015D2B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6" y="886347"/>
            <a:ext cx="9144000" cy="35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427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695078" y="31721"/>
            <a:ext cx="280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winter observations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796171" y="4824961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774589" y="5130536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821454" y="546498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836501" y="5751893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980164" y="5667246"/>
            <a:ext cx="25283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887069" y="5284169"/>
            <a:ext cx="41279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860626" y="4959124"/>
            <a:ext cx="304743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898414" y="4646486"/>
            <a:ext cx="326917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399" y="574263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7011927" y="1499565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7489183" y="1757546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  <a:stCxn id="118" idx="5"/>
          </p:cNvCxnSpPr>
          <p:nvPr/>
        </p:nvCxnSpPr>
        <p:spPr>
          <a:xfrm>
            <a:off x="2622385" y="2041850"/>
            <a:ext cx="3349945" cy="3920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6124728" y="2639718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4" y="6147377"/>
            <a:ext cx="54768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7936586-B6B6-4F63-AE88-6CD186B4F36E}"/>
              </a:ext>
            </a:extLst>
          </p:cNvPr>
          <p:cNvSpPr/>
          <p:nvPr/>
        </p:nvSpPr>
        <p:spPr>
          <a:xfrm rot="719367">
            <a:off x="5519805" y="316563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6AFE59-9DC4-4AC4-9959-CAAE21A57198}"/>
              </a:ext>
            </a:extLst>
          </p:cNvPr>
          <p:cNvSpPr/>
          <p:nvPr/>
        </p:nvSpPr>
        <p:spPr>
          <a:xfrm rot="214394">
            <a:off x="3811914" y="3024844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2E8B6C-D53F-4EA6-A58D-731D53971D44}"/>
              </a:ext>
            </a:extLst>
          </p:cNvPr>
          <p:cNvSpPr/>
          <p:nvPr/>
        </p:nvSpPr>
        <p:spPr>
          <a:xfrm rot="214394">
            <a:off x="2435794" y="158056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BDFD2-A5F9-4846-9064-29854F3F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93" y="1086029"/>
            <a:ext cx="4665849" cy="396753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35B1A7-1269-471F-9538-F37970FA6984}"/>
              </a:ext>
            </a:extLst>
          </p:cNvPr>
          <p:cNvCxnSpPr/>
          <p:nvPr/>
        </p:nvCxnSpPr>
        <p:spPr>
          <a:xfrm>
            <a:off x="337246" y="4288855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DAF4CB-06AF-4BD0-A1FF-93BBD1C657D2}"/>
              </a:ext>
            </a:extLst>
          </p:cNvPr>
          <p:cNvCxnSpPr/>
          <p:nvPr/>
        </p:nvCxnSpPr>
        <p:spPr>
          <a:xfrm>
            <a:off x="337246" y="4425352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D42B514-58D8-4328-8EB5-C21F2BFC2381}"/>
              </a:ext>
            </a:extLst>
          </p:cNvPr>
          <p:cNvSpPr txBox="1"/>
          <p:nvPr/>
        </p:nvSpPr>
        <p:spPr>
          <a:xfrm>
            <a:off x="945279" y="3981660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5F6497-C241-45D5-B711-81E1201E9305}"/>
              </a:ext>
            </a:extLst>
          </p:cNvPr>
          <p:cNvSpPr txBox="1"/>
          <p:nvPr/>
        </p:nvSpPr>
        <p:spPr>
          <a:xfrm>
            <a:off x="1006459" y="4288855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F863F0-DE54-414E-AD8D-0826789CBA97}"/>
              </a:ext>
            </a:extLst>
          </p:cNvPr>
          <p:cNvSpPr txBox="1"/>
          <p:nvPr/>
        </p:nvSpPr>
        <p:spPr>
          <a:xfrm>
            <a:off x="5403558" y="2877306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D52D5-4819-4AC4-A94F-49FBE251D37C}"/>
              </a:ext>
            </a:extLst>
          </p:cNvPr>
          <p:cNvSpPr txBox="1"/>
          <p:nvPr/>
        </p:nvSpPr>
        <p:spPr>
          <a:xfrm>
            <a:off x="4030505" y="408289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6E4379-26B6-4F74-BA01-2D6B2AF1BDEC}"/>
              </a:ext>
            </a:extLst>
          </p:cNvPr>
          <p:cNvSpPr txBox="1"/>
          <p:nvPr/>
        </p:nvSpPr>
        <p:spPr>
          <a:xfrm>
            <a:off x="5301793" y="2429530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878A1-B42A-4E0E-A470-05AF68CF17C6}"/>
              </a:ext>
            </a:extLst>
          </p:cNvPr>
          <p:cNvSpPr txBox="1"/>
          <p:nvPr/>
        </p:nvSpPr>
        <p:spPr>
          <a:xfrm>
            <a:off x="4770491" y="116644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2DF937-9C6E-4A28-A0FB-6EF0D9D6C05B}"/>
              </a:ext>
            </a:extLst>
          </p:cNvPr>
          <p:cNvSpPr txBox="1"/>
          <p:nvPr/>
        </p:nvSpPr>
        <p:spPr>
          <a:xfrm>
            <a:off x="5220445" y="502508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</p:spTree>
    <p:extLst>
      <p:ext uri="{BB962C8B-B14F-4D97-AF65-F5344CB8AC3E}">
        <p14:creationId xmlns:p14="http://schemas.microsoft.com/office/powerpoint/2010/main" val="1069108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55007" y="842345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v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81620" y="1165510"/>
            <a:ext cx="269944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-0.60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9EE4AE-9913-4CB5-890E-D5F773F31095}"/>
              </a:ext>
            </a:extLst>
          </p:cNvPr>
          <p:cNvSpPr/>
          <p:nvPr/>
        </p:nvSpPr>
        <p:spPr>
          <a:xfrm>
            <a:off x="203586" y="159071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C5E4C-8F85-4C15-A1AC-9502D1D448E1}"/>
              </a:ext>
            </a:extLst>
          </p:cNvPr>
          <p:cNvSpPr/>
          <p:nvPr/>
        </p:nvSpPr>
        <p:spPr>
          <a:xfrm>
            <a:off x="1311519" y="-80985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2D4E4-24E1-41F3-86E8-0DA62BFBA0F2}"/>
              </a:ext>
            </a:extLst>
          </p:cNvPr>
          <p:cNvSpPr txBox="1"/>
          <p:nvPr/>
        </p:nvSpPr>
        <p:spPr>
          <a:xfrm>
            <a:off x="3365446" y="181333"/>
            <a:ext cx="40435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526A58F-0D41-4557-863D-7406BB8D6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6742" y="197201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DED5377-17E3-4EFD-BDDB-867095C6F134}"/>
              </a:ext>
            </a:extLst>
          </p:cNvPr>
          <p:cNvSpPr/>
          <p:nvPr/>
        </p:nvSpPr>
        <p:spPr>
          <a:xfrm>
            <a:off x="10736265" y="142246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D23BA6-B3CB-4889-BB77-0803B6ECA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86" y="1276837"/>
            <a:ext cx="5760000" cy="355924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560277" y="1473287"/>
            <a:ext cx="3571066" cy="146205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D3F0927F-8B89-49EE-B504-089F8ACC3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020" y="2567354"/>
            <a:ext cx="5546873" cy="416015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334F30-8334-4AFA-919C-6D65A3989CAA}"/>
              </a:ext>
            </a:extLst>
          </p:cNvPr>
          <p:cNvSpPr/>
          <p:nvPr/>
        </p:nvSpPr>
        <p:spPr>
          <a:xfrm>
            <a:off x="4185138" y="2907140"/>
            <a:ext cx="375139" cy="1536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99506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8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64854" y="4580061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92686D-A711-4ED8-8ADC-BA4E81421380}"/>
              </a:ext>
            </a:extLst>
          </p:cNvPr>
          <p:cNvSpPr/>
          <p:nvPr/>
        </p:nvSpPr>
        <p:spPr>
          <a:xfrm>
            <a:off x="252753" y="18910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1EBE6-0B3E-402C-A71C-7B2BA22FAD2E}"/>
              </a:ext>
            </a:extLst>
          </p:cNvPr>
          <p:cNvSpPr/>
          <p:nvPr/>
        </p:nvSpPr>
        <p:spPr>
          <a:xfrm>
            <a:off x="1574445" y="-45040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26E1B-1747-42AB-9AB9-076401371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75475"/>
            <a:ext cx="9144000" cy="350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62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0" y="920924"/>
            <a:ext cx="78225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buds,related</a:t>
            </a:r>
            <a:r>
              <a:rPr lang="it-IT" sz="1500" dirty="0"/>
              <a:t> to </a:t>
            </a:r>
            <a:r>
              <a:rPr lang="it-IT" sz="1500" dirty="0" err="1"/>
              <a:t>other</a:t>
            </a:r>
            <a:r>
              <a:rPr lang="it-IT" sz="1500" dirty="0"/>
              <a:t> v and </a:t>
            </a:r>
            <a:r>
              <a:rPr lang="it-IT" sz="1500" b="1" dirty="0"/>
              <a:t>m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223012" y="1302175"/>
            <a:ext cx="204994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IS NOT SIGNIFICANT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9EE4AE-9913-4CB5-890E-D5F773F31095}"/>
              </a:ext>
            </a:extLst>
          </p:cNvPr>
          <p:cNvSpPr/>
          <p:nvPr/>
        </p:nvSpPr>
        <p:spPr>
          <a:xfrm>
            <a:off x="133248" y="194273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C5E4C-8F85-4C15-A1AC-9502D1D448E1}"/>
              </a:ext>
            </a:extLst>
          </p:cNvPr>
          <p:cNvSpPr/>
          <p:nvPr/>
        </p:nvSpPr>
        <p:spPr>
          <a:xfrm>
            <a:off x="1296292" y="18581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1C6C0-C443-4322-B7AB-75407B968E74}"/>
              </a:ext>
            </a:extLst>
          </p:cNvPr>
          <p:cNvSpPr txBox="1"/>
          <p:nvPr/>
        </p:nvSpPr>
        <p:spPr>
          <a:xfrm>
            <a:off x="3572715" y="257773"/>
            <a:ext cx="419695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siblings</a:t>
            </a:r>
            <a:r>
              <a:rPr lang="it-IT" sz="2520" dirty="0"/>
              <a:t> V + </a:t>
            </a:r>
            <a:r>
              <a:rPr lang="it-IT" sz="2520" dirty="0" err="1"/>
              <a:t>siblings</a:t>
            </a:r>
            <a:r>
              <a:rPr lang="it-IT" sz="2520" dirty="0"/>
              <a:t> 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741490-BF2D-41AB-AEEB-B3D95E527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990" y="72270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FD57CD9-1EAA-4FA9-BDB0-E34A6F4E3748}"/>
              </a:ext>
            </a:extLst>
          </p:cNvPr>
          <p:cNvSpPr/>
          <p:nvPr/>
        </p:nvSpPr>
        <p:spPr>
          <a:xfrm>
            <a:off x="10683511" y="1309912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05680C-B828-44D6-8FB3-8A6E685DE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88" y="1244089"/>
            <a:ext cx="5760000" cy="371823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393722" y="1609952"/>
            <a:ext cx="3854261" cy="149555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7ED6F65C-5267-436D-8C5C-854B5484EC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277" y="2461818"/>
            <a:ext cx="5442053" cy="40815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1D324B-CC93-43B3-AC29-12451E04FA59}"/>
              </a:ext>
            </a:extLst>
          </p:cNvPr>
          <p:cNvSpPr/>
          <p:nvPr/>
        </p:nvSpPr>
        <p:spPr>
          <a:xfrm>
            <a:off x="3968262" y="2995246"/>
            <a:ext cx="425460" cy="32780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14463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</p:spTree>
    <p:extLst>
      <p:ext uri="{BB962C8B-B14F-4D97-AF65-F5344CB8AC3E}">
        <p14:creationId xmlns:p14="http://schemas.microsoft.com/office/powerpoint/2010/main" val="11609219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95916" y="839553"/>
            <a:ext cx="86369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length</a:t>
            </a:r>
            <a:r>
              <a:rPr lang="it-IT" sz="1500" dirty="0"/>
              <a:t> of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900073" y="1241008"/>
            <a:ext cx="267899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37544" y="132505"/>
            <a:ext cx="1789336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4320" y="-75952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441602" y="184500"/>
            <a:ext cx="426954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 of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E0A6CF8-6EBE-43C1-85FF-EA946F699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5414" y="19165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C565C17-08E2-4D80-B1C5-53650FCDD0FF}"/>
              </a:ext>
            </a:extLst>
          </p:cNvPr>
          <p:cNvSpPr/>
          <p:nvPr/>
        </p:nvSpPr>
        <p:spPr>
          <a:xfrm>
            <a:off x="10894937" y="141691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83476-BEFE-4A78-A955-1619D0805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44" y="1186293"/>
            <a:ext cx="5760000" cy="359008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545015" y="1548785"/>
            <a:ext cx="2694553" cy="15518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58FF6C27-9400-4437-8348-887CF5748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473" y="2573215"/>
            <a:ext cx="5467049" cy="41002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EE53597-A703-4FDB-9D98-BBD7FCDC7E3A}"/>
              </a:ext>
            </a:extLst>
          </p:cNvPr>
          <p:cNvSpPr/>
          <p:nvPr/>
        </p:nvSpPr>
        <p:spPr>
          <a:xfrm>
            <a:off x="4923692" y="3124200"/>
            <a:ext cx="621323" cy="2227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645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333668" y="878674"/>
            <a:ext cx="7839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rank</a:t>
            </a:r>
            <a:r>
              <a:rPr lang="it-IT" sz="1500" dirty="0"/>
              <a:t> </a:t>
            </a:r>
            <a:r>
              <a:rPr lang="it-IT" sz="1500" dirty="0" err="1"/>
              <a:t>node</a:t>
            </a:r>
            <a:r>
              <a:rPr lang="it-IT" sz="1500" dirty="0"/>
              <a:t> of </a:t>
            </a:r>
            <a:r>
              <a:rPr lang="it-IT" sz="1500" dirty="0" err="1"/>
              <a:t>that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079562" y="1287982"/>
            <a:ext cx="254453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3903787" y="209271"/>
            <a:ext cx="378890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~RANK of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C5C393-F9E8-4575-BE5B-AF60CCBAD50F}"/>
              </a:ext>
            </a:extLst>
          </p:cNvPr>
          <p:cNvSpPr/>
          <p:nvPr/>
        </p:nvSpPr>
        <p:spPr>
          <a:xfrm>
            <a:off x="1512627" y="-49185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FF73F6-9F27-43BD-8219-BC1BECB7F9F8}"/>
              </a:ext>
            </a:extLst>
          </p:cNvPr>
          <p:cNvSpPr/>
          <p:nvPr/>
        </p:nvSpPr>
        <p:spPr>
          <a:xfrm>
            <a:off x="333668" y="126507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80C2F15-9D4D-489F-8C48-01B7FE65A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6371" y="62717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60F72B0-04AD-45B7-A882-57049B0ABD8F}"/>
              </a:ext>
            </a:extLst>
          </p:cNvPr>
          <p:cNvSpPr/>
          <p:nvPr/>
        </p:nvSpPr>
        <p:spPr>
          <a:xfrm>
            <a:off x="11025894" y="1287982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091866-888C-45F2-86DC-9DC30C3E7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1271085"/>
            <a:ext cx="5760000" cy="35653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98477" y="1595759"/>
            <a:ext cx="2953350" cy="158640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E430498-E268-48DF-9721-5943E2BA07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369" y="2625210"/>
            <a:ext cx="5578870" cy="418415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1B195FF-5106-4470-B79C-2C94E30AC757}"/>
              </a:ext>
            </a:extLst>
          </p:cNvPr>
          <p:cNvSpPr/>
          <p:nvPr/>
        </p:nvSpPr>
        <p:spPr>
          <a:xfrm>
            <a:off x="4976446" y="3182168"/>
            <a:ext cx="422031" cy="2468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73843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54398" y="943505"/>
            <a:ext cx="83548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New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shoots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(1=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present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, 0=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absent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), from M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buds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,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related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median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rank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in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sytlleptic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shoots</a:t>
            </a:r>
            <a:endParaRPr lang="it-IT" sz="15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8641" y="1608754"/>
            <a:ext cx="276821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it-IT" sz="14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1400" dirty="0">
                <a:solidFill>
                  <a:prstClr val="black"/>
                </a:solidFill>
                <a:latin typeface="Calibri" panose="020F0502020204030204"/>
              </a:rPr>
              <a:t> IS </a:t>
            </a:r>
            <a:r>
              <a:rPr lang="it-IT" sz="1400" dirty="0" err="1">
                <a:solidFill>
                  <a:prstClr val="black"/>
                </a:solidFill>
                <a:latin typeface="Calibri" panose="020F0502020204030204"/>
              </a:rPr>
              <a:t>significant</a:t>
            </a:r>
            <a:r>
              <a:rPr lang="it-IT" sz="1400" dirty="0">
                <a:solidFill>
                  <a:prstClr val="black"/>
                </a:solidFill>
                <a:latin typeface="Calibri" panose="020F0502020204030204"/>
              </a:rPr>
              <a:t> (*). Coef: -0.2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255261" y="-2402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3591415" y="193029"/>
            <a:ext cx="44340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~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 from 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median</a:t>
            </a: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node</a:t>
            </a:r>
            <a:endParaRPr lang="it-IT" sz="25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92217" y="1516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58" y="19302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772481" y="1418294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F3B869-3D0B-41E4-9E86-21618EA73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7" y="1363779"/>
            <a:ext cx="5760000" cy="393576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24533" y="1916531"/>
            <a:ext cx="2768217" cy="13874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Chart, bar chart, histogram&#10;&#10;Description automatically generated">
            <a:extLst>
              <a:ext uri="{FF2B5EF4-FFF2-40B4-BE49-F238E27FC236}">
                <a16:creationId xmlns:a16="http://schemas.microsoft.com/office/drawing/2014/main" id="{9A16CF96-1EB7-410D-BEE8-B68FE2588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686" y="2503621"/>
            <a:ext cx="5399314" cy="40494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4FBD549-17B6-49ED-982C-9F7DC8031853}"/>
              </a:ext>
            </a:extLst>
          </p:cNvPr>
          <p:cNvSpPr/>
          <p:nvPr/>
        </p:nvSpPr>
        <p:spPr>
          <a:xfrm>
            <a:off x="4753162" y="3273879"/>
            <a:ext cx="161738" cy="2204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631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A3A4C-511C-4666-BBF6-3601A0454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07" y="1073250"/>
            <a:ext cx="9144000" cy="3586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BE3B0E-F650-46E3-B659-E38D7FA68520}"/>
              </a:ext>
            </a:extLst>
          </p:cNvPr>
          <p:cNvSpPr txBox="1"/>
          <p:nvPr/>
        </p:nvSpPr>
        <p:spPr>
          <a:xfrm>
            <a:off x="3492621" y="371520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A3AB5-B55F-4684-A3E5-6C062D905499}"/>
              </a:ext>
            </a:extLst>
          </p:cNvPr>
          <p:cNvSpPr txBox="1"/>
          <p:nvPr/>
        </p:nvSpPr>
        <p:spPr>
          <a:xfrm>
            <a:off x="2170569" y="4901983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b="1" u="sng" dirty="0"/>
              <a:t>2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CA48ED-D40B-4531-A758-F6C7D4EFDA8A}"/>
              </a:ext>
            </a:extLst>
          </p:cNvPr>
          <p:cNvSpPr/>
          <p:nvPr/>
        </p:nvSpPr>
        <p:spPr>
          <a:xfrm>
            <a:off x="1266718" y="149921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DD0EE7-0CF5-402E-ABA2-26ABF13E088E}"/>
              </a:ext>
            </a:extLst>
          </p:cNvPr>
          <p:cNvSpPr/>
          <p:nvPr/>
        </p:nvSpPr>
        <p:spPr>
          <a:xfrm>
            <a:off x="103674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0556296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717906" y="2074755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Tot </a:t>
            </a:r>
            <a:r>
              <a:rPr lang="it-IT" sz="1400" dirty="0" err="1"/>
              <a:t>buds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Coef=-0.50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</a:t>
            </a:r>
            <a:r>
              <a:rPr lang="it-IT" sz="1400" dirty="0" err="1"/>
              <a:t>any</a:t>
            </a:r>
            <a:r>
              <a:rPr lang="it-IT" sz="1400" dirty="0"/>
              <a:t> more!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5F2476-BCDE-4C62-9177-C2AFAEF24DED}"/>
              </a:ext>
            </a:extLst>
          </p:cNvPr>
          <p:cNvSpPr/>
          <p:nvPr/>
        </p:nvSpPr>
        <p:spPr>
          <a:xfrm>
            <a:off x="1309208" y="141276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3158A-6C8A-404B-8F2D-5AAA88D089FE}"/>
              </a:ext>
            </a:extLst>
          </p:cNvPr>
          <p:cNvSpPr/>
          <p:nvPr/>
        </p:nvSpPr>
        <p:spPr>
          <a:xfrm>
            <a:off x="146164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4C0122-F793-4A50-812B-AE5C70901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272" y="16171"/>
            <a:ext cx="2319042" cy="173928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22D4E0-69C4-4C0A-A9FF-C89A500E762B}"/>
              </a:ext>
            </a:extLst>
          </p:cNvPr>
          <p:cNvSpPr/>
          <p:nvPr/>
        </p:nvSpPr>
        <p:spPr>
          <a:xfrm>
            <a:off x="10942795" y="124143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0D5E97-BD25-4DA6-A223-FF5223E0A627}"/>
              </a:ext>
            </a:extLst>
          </p:cNvPr>
          <p:cNvSpPr txBox="1"/>
          <p:nvPr/>
        </p:nvSpPr>
        <p:spPr>
          <a:xfrm>
            <a:off x="0" y="1054213"/>
            <a:ext cx="82168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dirty="0" err="1"/>
              <a:t>distance</a:t>
            </a:r>
            <a:r>
              <a:rPr lang="it-IT" sz="1500" dirty="0"/>
              <a:t> +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C0C87E-945E-42D7-B48B-FA0BBC6D724E}"/>
              </a:ext>
            </a:extLst>
          </p:cNvPr>
          <p:cNvSpPr txBox="1"/>
          <p:nvPr/>
        </p:nvSpPr>
        <p:spPr>
          <a:xfrm>
            <a:off x="3709287" y="335474"/>
            <a:ext cx="723350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+ </a:t>
            </a:r>
            <a:r>
              <a:rPr lang="it-IT" sz="2520" dirty="0" err="1"/>
              <a:t>sibling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159631-4404-4A4D-A3B2-9F448C5C2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6" y="1615986"/>
            <a:ext cx="5760000" cy="410807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</p:cNvCxnSpPr>
          <p:nvPr/>
        </p:nvCxnSpPr>
        <p:spPr>
          <a:xfrm flipH="1">
            <a:off x="5064665" y="2597975"/>
            <a:ext cx="2878688" cy="112533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2814B76-0D5F-4A74-A56A-E9142B3F4BDF}"/>
              </a:ext>
            </a:extLst>
          </p:cNvPr>
          <p:cNvSpPr/>
          <p:nvPr/>
        </p:nvSpPr>
        <p:spPr>
          <a:xfrm>
            <a:off x="4707172" y="3578087"/>
            <a:ext cx="381663" cy="32600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96753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144666" y="1511502"/>
            <a:ext cx="319811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Tot </a:t>
            </a:r>
            <a:r>
              <a:rPr lang="it-IT" sz="1400" dirty="0" err="1"/>
              <a:t>buds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Coef=-0.52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5F2476-BCDE-4C62-9177-C2AFAEF24DED}"/>
              </a:ext>
            </a:extLst>
          </p:cNvPr>
          <p:cNvSpPr/>
          <p:nvPr/>
        </p:nvSpPr>
        <p:spPr>
          <a:xfrm>
            <a:off x="1268688" y="17704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3158A-6C8A-404B-8F2D-5AAA88D089FE}"/>
              </a:ext>
            </a:extLst>
          </p:cNvPr>
          <p:cNvSpPr/>
          <p:nvPr/>
        </p:nvSpPr>
        <p:spPr>
          <a:xfrm>
            <a:off x="146164" y="229205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4C0122-F793-4A50-812B-AE5C70901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440" y="54961"/>
            <a:ext cx="2319042" cy="173928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22D4E0-69C4-4C0A-A9FF-C89A500E762B}"/>
              </a:ext>
            </a:extLst>
          </p:cNvPr>
          <p:cNvSpPr/>
          <p:nvPr/>
        </p:nvSpPr>
        <p:spPr>
          <a:xfrm>
            <a:off x="10751963" y="128022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0D5E97-BD25-4DA6-A223-FF5223E0A627}"/>
              </a:ext>
            </a:extLst>
          </p:cNvPr>
          <p:cNvSpPr txBox="1"/>
          <p:nvPr/>
        </p:nvSpPr>
        <p:spPr>
          <a:xfrm>
            <a:off x="68389" y="1017876"/>
            <a:ext cx="855911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C0C87E-945E-42D7-B48B-FA0BBC6D724E}"/>
              </a:ext>
            </a:extLst>
          </p:cNvPr>
          <p:cNvSpPr txBox="1"/>
          <p:nvPr/>
        </p:nvSpPr>
        <p:spPr>
          <a:xfrm>
            <a:off x="3486543" y="444471"/>
            <a:ext cx="417602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siblings</a:t>
            </a:r>
            <a:r>
              <a:rPr lang="it-IT" sz="2520" dirty="0"/>
              <a:t>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B61CA-AA73-488A-A695-4C96F14D0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4" y="1461907"/>
            <a:ext cx="5760000" cy="393418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44494" y="1819279"/>
            <a:ext cx="2599231" cy="148846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30691384-48C4-4539-94F1-A17B307D53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025" y="2566306"/>
            <a:ext cx="5648976" cy="42367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228A35-5047-4DBB-A7A5-46F6DF763EE4}"/>
              </a:ext>
            </a:extLst>
          </p:cNvPr>
          <p:cNvSpPr/>
          <p:nvPr/>
        </p:nvSpPr>
        <p:spPr>
          <a:xfrm>
            <a:off x="4738977" y="3307743"/>
            <a:ext cx="405517" cy="27829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5062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B959B9-C598-40AD-9FD2-8FE1FD3FBC4B}"/>
              </a:ext>
            </a:extLst>
          </p:cNvPr>
          <p:cNvSpPr/>
          <p:nvPr/>
        </p:nvSpPr>
        <p:spPr>
          <a:xfrm>
            <a:off x="3112277" y="281493"/>
            <a:ext cx="17764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73834D-9041-4B40-88EF-214C339EE954}"/>
              </a:ext>
            </a:extLst>
          </p:cNvPr>
          <p:cNvSpPr/>
          <p:nvPr/>
        </p:nvSpPr>
        <p:spPr>
          <a:xfrm>
            <a:off x="6413853" y="201276"/>
            <a:ext cx="37740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Markovian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57EAF-C7C2-46AE-A5B3-62355BC45178}"/>
              </a:ext>
            </a:extLst>
          </p:cNvPr>
          <p:cNvSpPr txBox="1"/>
          <p:nvPr/>
        </p:nvSpPr>
        <p:spPr>
          <a:xfrm>
            <a:off x="-58615" y="1132643"/>
            <a:ext cx="568148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a </a:t>
            </a:r>
            <a:r>
              <a:rPr lang="it-IT" sz="2520" dirty="0" err="1"/>
              <a:t>predictor</a:t>
            </a:r>
            <a:r>
              <a:rPr lang="it-IT" sz="2520" dirty="0"/>
              <a:t> </a:t>
            </a:r>
            <a:r>
              <a:rPr lang="it-IT" sz="2520" dirty="0" err="1"/>
              <a:t>describes</a:t>
            </a:r>
            <a:r>
              <a:rPr lang="it-IT" sz="2520" dirty="0"/>
              <a:t> a </a:t>
            </a:r>
            <a:r>
              <a:rPr lang="it-IT" sz="2520" dirty="0" err="1"/>
              <a:t>variable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/>
              <a:t>Poisson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quantitative;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/>
              <a:t>Binomial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</a:t>
            </a:r>
            <a:r>
              <a:rPr lang="it-IT" sz="2520" dirty="0" err="1"/>
              <a:t>categorical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endParaRPr lang="it-IT" sz="2520" dirty="0"/>
          </a:p>
          <a:p>
            <a:r>
              <a:rPr lang="it-IT" sz="2520" dirty="0"/>
              <a:t>Es. </a:t>
            </a:r>
            <a:r>
              <a:rPr lang="it-IT" sz="2520" dirty="0" err="1"/>
              <a:t>Is</a:t>
            </a:r>
            <a:r>
              <a:rPr lang="it-IT" sz="2520" dirty="0"/>
              <a:t> Vegetative </a:t>
            </a:r>
            <a:r>
              <a:rPr lang="it-IT" sz="2520" dirty="0" err="1"/>
              <a:t>bud</a:t>
            </a:r>
            <a:r>
              <a:rPr lang="it-IT" sz="2520" dirty="0"/>
              <a:t> </a:t>
            </a:r>
            <a:r>
              <a:rPr lang="it-IT" sz="2520" dirty="0" err="1"/>
              <a:t>burst</a:t>
            </a:r>
            <a:r>
              <a:rPr lang="it-IT" sz="2520" dirty="0"/>
              <a:t> (Y) </a:t>
            </a:r>
            <a:r>
              <a:rPr lang="it-IT" sz="2520" dirty="0" err="1"/>
              <a:t>depending</a:t>
            </a:r>
            <a:r>
              <a:rPr lang="it-IT" sz="2520" dirty="0"/>
              <a:t> on (~) </a:t>
            </a:r>
            <a:r>
              <a:rPr lang="it-IT" sz="2520" dirty="0" err="1"/>
              <a:t>length</a:t>
            </a:r>
            <a:r>
              <a:rPr lang="it-IT" sz="2520" dirty="0"/>
              <a:t>,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r>
              <a:rPr lang="it-IT" sz="2520" dirty="0"/>
              <a:t>, </a:t>
            </a:r>
            <a:r>
              <a:rPr lang="it-IT" sz="2520" dirty="0" err="1"/>
              <a:t>sibling</a:t>
            </a:r>
            <a:r>
              <a:rPr lang="it-IT" sz="2520" dirty="0"/>
              <a:t> M, </a:t>
            </a:r>
            <a:r>
              <a:rPr lang="it-IT" sz="2520" dirty="0" err="1"/>
              <a:t>sibling</a:t>
            </a:r>
            <a:r>
              <a:rPr lang="it-IT" sz="2520" dirty="0"/>
              <a:t> V, tot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4FAC0D-728A-4EF5-8406-3A88033DB3F5}"/>
              </a:ext>
            </a:extLst>
          </p:cNvPr>
          <p:cNvSpPr txBox="1"/>
          <p:nvPr/>
        </p:nvSpPr>
        <p:spPr>
          <a:xfrm>
            <a:off x="6209734" y="1955602"/>
            <a:ext cx="532577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variables</a:t>
            </a:r>
            <a:r>
              <a:rPr lang="it-IT" sz="2520" dirty="0"/>
              <a:t> (</a:t>
            </a:r>
            <a:r>
              <a:rPr lang="it-IT" sz="2520" dirty="0" err="1"/>
              <a:t>buds</a:t>
            </a:r>
            <a:r>
              <a:rPr lang="it-IT" sz="2520" dirty="0"/>
              <a:t>) can be </a:t>
            </a:r>
            <a:r>
              <a:rPr lang="it-IT" sz="2520" dirty="0" err="1"/>
              <a:t>grouped</a:t>
            </a:r>
            <a:r>
              <a:rPr lang="it-IT" sz="2520" dirty="0"/>
              <a:t> </a:t>
            </a:r>
            <a:r>
              <a:rPr lang="it-IT" sz="2520" dirty="0" err="1"/>
              <a:t>into</a:t>
            </a:r>
            <a:r>
              <a:rPr lang="it-IT" sz="2520" dirty="0"/>
              <a:t> </a:t>
            </a:r>
            <a:r>
              <a:rPr lang="it-IT" sz="2520" dirty="0" err="1"/>
              <a:t>homogeneus</a:t>
            </a:r>
            <a:r>
              <a:rPr lang="it-IT" sz="2520" dirty="0"/>
              <a:t> zones.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B5D8E-31A2-4714-97ED-7EE987434AE7}"/>
              </a:ext>
            </a:extLst>
          </p:cNvPr>
          <p:cNvSpPr txBox="1"/>
          <p:nvPr/>
        </p:nvSpPr>
        <p:spPr>
          <a:xfrm>
            <a:off x="3754294" y="4757339"/>
            <a:ext cx="4910885" cy="20313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520" dirty="0"/>
              <a:t>HAZELNUT ISSUES: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nodes</a:t>
            </a:r>
            <a:r>
              <a:rPr lang="it-IT" sz="2520" dirty="0"/>
              <a:t>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the </a:t>
            </a:r>
            <a:r>
              <a:rPr lang="it-IT" sz="2520" dirty="0" err="1"/>
              <a:t>same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683C3-A985-4170-83B5-4D5334A791F5}"/>
              </a:ext>
            </a:extLst>
          </p:cNvPr>
          <p:cNvSpPr txBox="1"/>
          <p:nvPr/>
        </p:nvSpPr>
        <p:spPr>
          <a:xfrm>
            <a:off x="136951" y="4922810"/>
            <a:ext cx="3617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 err="1">
                <a:highlight>
                  <a:srgbClr val="FFFF00"/>
                </a:highlight>
              </a:rPr>
              <a:t>NB_i</a:t>
            </a:r>
            <a:r>
              <a:rPr lang="it-IT" sz="1500" dirty="0">
                <a:highlight>
                  <a:srgbClr val="FFFF00"/>
                </a:highlight>
              </a:rPr>
              <a:t> glm sono delle generalizzazioni dei modelli lineari. Ipotizzando che le variabili possano essere distribuite anche in altri modi rispetto alla distribuzione normale</a:t>
            </a:r>
          </a:p>
        </p:txBody>
      </p:sp>
    </p:spTree>
    <p:extLst>
      <p:ext uri="{BB962C8B-B14F-4D97-AF65-F5344CB8AC3E}">
        <p14:creationId xmlns:p14="http://schemas.microsoft.com/office/powerpoint/2010/main" val="3032693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992304" y="5164547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0D6C0-7CCD-4E8F-A955-9226866253B9}"/>
              </a:ext>
            </a:extLst>
          </p:cNvPr>
          <p:cNvSpPr/>
          <p:nvPr/>
        </p:nvSpPr>
        <p:spPr>
          <a:xfrm>
            <a:off x="1575055" y="25956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F8F6CB-B41B-413F-A0B9-E3607D097E67}"/>
              </a:ext>
            </a:extLst>
          </p:cNvPr>
          <p:cNvSpPr/>
          <p:nvPr/>
        </p:nvSpPr>
        <p:spPr>
          <a:xfrm>
            <a:off x="146164" y="355525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70918D-0B88-4AF5-911B-1EFA8881B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82899"/>
            <a:ext cx="9144000" cy="380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124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08667" y="1011049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v </a:t>
            </a:r>
            <a:r>
              <a:rPr lang="it-IT" sz="1500" dirty="0"/>
              <a:t>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344315" y="1750946"/>
            <a:ext cx="207905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2D4E4-24E1-41F3-86E8-0DA62BFBA0F2}"/>
              </a:ext>
            </a:extLst>
          </p:cNvPr>
          <p:cNvSpPr txBox="1"/>
          <p:nvPr/>
        </p:nvSpPr>
        <p:spPr>
          <a:xfrm>
            <a:off x="3781017" y="357745"/>
            <a:ext cx="375495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E7051A-8175-4E1C-8361-2ED4431F1025}"/>
              </a:ext>
            </a:extLst>
          </p:cNvPr>
          <p:cNvSpPr/>
          <p:nvPr/>
        </p:nvSpPr>
        <p:spPr>
          <a:xfrm>
            <a:off x="1446872" y="9797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47CA6D-F828-4A0C-B081-D477C7194848}"/>
              </a:ext>
            </a:extLst>
          </p:cNvPr>
          <p:cNvSpPr/>
          <p:nvPr/>
        </p:nvSpPr>
        <p:spPr>
          <a:xfrm>
            <a:off x="208667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38132C-DF8E-4B03-A1E9-718DA0A96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607" y="151668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C8397FF-D6CC-4992-855C-0BD62699F8E9}"/>
              </a:ext>
            </a:extLst>
          </p:cNvPr>
          <p:cNvSpPr/>
          <p:nvPr/>
        </p:nvSpPr>
        <p:spPr>
          <a:xfrm>
            <a:off x="10745130" y="1376933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1436E7-F4E8-4CA1-9160-9E262A444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51" y="1334214"/>
            <a:ext cx="5760000" cy="324592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847686" y="2058723"/>
            <a:ext cx="3536155" cy="97072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AD219-6310-45A3-954D-C691E60328B6}"/>
              </a:ext>
            </a:extLst>
          </p:cNvPr>
          <p:cNvSpPr/>
          <p:nvPr/>
        </p:nvSpPr>
        <p:spPr>
          <a:xfrm>
            <a:off x="4369413" y="2957177"/>
            <a:ext cx="401369" cy="19153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77067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57487" y="960907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m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274515" y="1390870"/>
            <a:ext cx="296374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Coef=-0.60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1C6C0-C443-4322-B7AB-75407B968E74}"/>
              </a:ext>
            </a:extLst>
          </p:cNvPr>
          <p:cNvSpPr txBox="1"/>
          <p:nvPr/>
        </p:nvSpPr>
        <p:spPr>
          <a:xfrm>
            <a:off x="3768918" y="414739"/>
            <a:ext cx="444794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siblings</a:t>
            </a:r>
            <a:r>
              <a:rPr lang="it-IT" sz="2520" dirty="0"/>
              <a:t> M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043F95-55A2-4109-9556-5A78E45D8F05}"/>
              </a:ext>
            </a:extLst>
          </p:cNvPr>
          <p:cNvSpPr/>
          <p:nvPr/>
        </p:nvSpPr>
        <p:spPr>
          <a:xfrm>
            <a:off x="1521333" y="15166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82EF68-5602-471B-91DF-09646D70F1C3}"/>
              </a:ext>
            </a:extLst>
          </p:cNvPr>
          <p:cNvSpPr/>
          <p:nvPr/>
        </p:nvSpPr>
        <p:spPr>
          <a:xfrm>
            <a:off x="217348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AA20A5-4A8E-4DB4-A861-1427D990F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8479" y="205358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636F6F-9A00-4764-B34E-563DE234D04D}"/>
              </a:ext>
            </a:extLst>
          </p:cNvPr>
          <p:cNvSpPr/>
          <p:nvPr/>
        </p:nvSpPr>
        <p:spPr>
          <a:xfrm>
            <a:off x="10668002" y="1430623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F1C39-707E-4267-95CE-5D9301DB6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7" y="1347727"/>
            <a:ext cx="5760000" cy="357889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587903" y="1698647"/>
            <a:ext cx="3168487" cy="136730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Chart, bar chart, histogram&#10;&#10;Description automatically generated">
            <a:extLst>
              <a:ext uri="{FF2B5EF4-FFF2-40B4-BE49-F238E27FC236}">
                <a16:creationId xmlns:a16="http://schemas.microsoft.com/office/drawing/2014/main" id="{2B903718-030C-4496-B061-7F996D36F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944" y="2359214"/>
            <a:ext cx="5724569" cy="429342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9158D23-FDEA-4DDC-B547-ABD2802A75E8}"/>
              </a:ext>
            </a:extLst>
          </p:cNvPr>
          <p:cNvSpPr/>
          <p:nvPr/>
        </p:nvSpPr>
        <p:spPr>
          <a:xfrm>
            <a:off x="4099180" y="2947221"/>
            <a:ext cx="488723" cy="23745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97168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8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81143" y="4754903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0D6C0-7CCD-4E8F-A955-9226866253B9}"/>
              </a:ext>
            </a:extLst>
          </p:cNvPr>
          <p:cNvSpPr/>
          <p:nvPr/>
        </p:nvSpPr>
        <p:spPr>
          <a:xfrm>
            <a:off x="1327603" y="9797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B79EF1-DEFC-46D0-BA98-972F99B93DF3}"/>
              </a:ext>
            </a:extLst>
          </p:cNvPr>
          <p:cNvSpPr/>
          <p:nvPr/>
        </p:nvSpPr>
        <p:spPr>
          <a:xfrm>
            <a:off x="36855" y="177001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EB34C-FE59-4BDB-947C-9975487BB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7369"/>
            <a:ext cx="9144000" cy="346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219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25966768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929F17-5ED1-4113-9823-B0E64D9ED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81" y="767245"/>
            <a:ext cx="5760000" cy="31402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34481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746596" y="174389"/>
            <a:ext cx="361481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578282" y="939071"/>
            <a:ext cx="289113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75A8F6-66A2-4EBC-B088-E069F68F5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477" y="131295"/>
            <a:ext cx="2319042" cy="17392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6A7C49-C4FA-4852-BCB8-6156D403E69B}"/>
              </a:ext>
            </a:extLst>
          </p:cNvPr>
          <p:cNvSpPr/>
          <p:nvPr/>
        </p:nvSpPr>
        <p:spPr>
          <a:xfrm>
            <a:off x="9877849" y="651607"/>
            <a:ext cx="78553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15" idx="3"/>
          </p:cNvCxnSpPr>
          <p:nvPr/>
        </p:nvCxnSpPr>
        <p:spPr>
          <a:xfrm flipH="1">
            <a:off x="4567256" y="1246848"/>
            <a:ext cx="3456592" cy="10351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00B73D97-75F4-4195-95F2-FDF45580F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86" y="2282024"/>
            <a:ext cx="5926241" cy="44446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BCBCAAC-1B31-47A9-8853-BD15DC472244}"/>
              </a:ext>
            </a:extLst>
          </p:cNvPr>
          <p:cNvSpPr/>
          <p:nvPr/>
        </p:nvSpPr>
        <p:spPr>
          <a:xfrm>
            <a:off x="4137886" y="2154182"/>
            <a:ext cx="429370" cy="2556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7571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1689569" y="262047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44CFA-371F-488E-A940-85E03746A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93019"/>
            <a:ext cx="9144000" cy="352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7540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131113" y="210460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656921" y="210460"/>
            <a:ext cx="39346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798265" y="922256"/>
            <a:ext cx="287052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Coef=-0.11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75A8F6-66A2-4EBC-B088-E069F68F5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845" y="52616"/>
            <a:ext cx="2319042" cy="17392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6A7C49-C4FA-4852-BCB8-6156D403E69B}"/>
              </a:ext>
            </a:extLst>
          </p:cNvPr>
          <p:cNvSpPr/>
          <p:nvPr/>
        </p:nvSpPr>
        <p:spPr>
          <a:xfrm>
            <a:off x="9981217" y="572928"/>
            <a:ext cx="78553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0D58C-D690-423C-9C1E-31FBC31AA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84" y="959885"/>
            <a:ext cx="5760000" cy="305785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</p:cNvCxnSpPr>
          <p:nvPr/>
        </p:nvCxnSpPr>
        <p:spPr>
          <a:xfrm flipH="1">
            <a:off x="4384137" y="1230033"/>
            <a:ext cx="3527411" cy="125877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ACAFCE03-47F3-4A37-A312-A7E817A67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3" y="2250219"/>
            <a:ext cx="6086294" cy="456472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5DBCDEE-ACB8-4A4C-AA92-C9D7DD8476E3}"/>
              </a:ext>
            </a:extLst>
          </p:cNvPr>
          <p:cNvSpPr/>
          <p:nvPr/>
        </p:nvSpPr>
        <p:spPr>
          <a:xfrm>
            <a:off x="3991555" y="2360919"/>
            <a:ext cx="405516" cy="22325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5753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1689569" y="262047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BC2C2-DD45-4DEE-9177-A1DCB5DCC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10193"/>
            <a:ext cx="9144000" cy="353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573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46571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LENGTH+RANK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471913" y="889948"/>
            <a:ext cx="333362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Coef=-0.42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But </a:t>
            </a: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no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406777-8FDE-4BD7-A12A-D3D81243919E}"/>
              </a:ext>
            </a:extLst>
          </p:cNvPr>
          <p:cNvSpPr txBox="1"/>
          <p:nvPr/>
        </p:nvSpPr>
        <p:spPr>
          <a:xfrm>
            <a:off x="4124695" y="4311219"/>
            <a:ext cx="4405023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>
                <a:highlight>
                  <a:srgbClr val="FFFF00"/>
                </a:highlight>
              </a:rPr>
              <a:t>Because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(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r>
              <a:rPr lang="it-IT" sz="2520" dirty="0">
                <a:highlight>
                  <a:srgbClr val="FFFF00"/>
                </a:highlight>
              </a:rPr>
              <a:t>)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no more </a:t>
            </a:r>
            <a:r>
              <a:rPr lang="it-IT" sz="2520" dirty="0" err="1">
                <a:highlight>
                  <a:srgbClr val="FFFF00"/>
                </a:highlight>
              </a:rPr>
              <a:t>significant</a:t>
            </a:r>
            <a:r>
              <a:rPr lang="it-IT" sz="2520" dirty="0">
                <a:highlight>
                  <a:srgbClr val="FFFF00"/>
                </a:highlight>
              </a:rPr>
              <a:t>, I use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r>
              <a:rPr lang="it-IT" sz="2520" dirty="0">
                <a:highlight>
                  <a:srgbClr val="FFFF00"/>
                </a:highlight>
              </a:rPr>
              <a:t> to model the </a:t>
            </a:r>
            <a:r>
              <a:rPr lang="it-IT" sz="2520" dirty="0" err="1">
                <a:highlight>
                  <a:srgbClr val="FFFF00"/>
                </a:highlight>
              </a:rPr>
              <a:t>presence</a:t>
            </a:r>
            <a:r>
              <a:rPr lang="it-IT" sz="2520" dirty="0">
                <a:highlight>
                  <a:srgbClr val="FFFF00"/>
                </a:highlight>
              </a:rPr>
              <a:t> of blind </a:t>
            </a:r>
            <a:r>
              <a:rPr lang="it-IT" sz="2520" dirty="0" err="1">
                <a:highlight>
                  <a:srgbClr val="FFFF00"/>
                </a:highlight>
              </a:rPr>
              <a:t>buds</a:t>
            </a:r>
            <a:endParaRPr lang="it-IT" sz="2520" dirty="0">
              <a:highlight>
                <a:srgbClr val="FFFF00"/>
              </a:highligh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0249" y="23279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206874" y="75310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EFBF4E-DF73-4445-A80C-9F8F9850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2" y="1090005"/>
            <a:ext cx="4803205" cy="289805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5341680" y="1413168"/>
            <a:ext cx="2797048" cy="121523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5033176" y="2417197"/>
            <a:ext cx="308504" cy="30214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030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15688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283769" y="563175"/>
            <a:ext cx="1556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 e INNE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F57659-083C-43A9-8D4C-FEEAABCC2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462677"/>
              </p:ext>
            </p:extLst>
          </p:nvPr>
        </p:nvGraphicFramePr>
        <p:xfrm>
          <a:off x="1704925" y="1029818"/>
          <a:ext cx="8713693" cy="5593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726">
                  <a:extLst>
                    <a:ext uri="{9D8B030D-6E8A-4147-A177-3AD203B41FA5}">
                      <a16:colId xmlns:a16="http://schemas.microsoft.com/office/drawing/2014/main" val="3983025270"/>
                    </a:ext>
                  </a:extLst>
                </a:gridCol>
                <a:gridCol w="2114761">
                  <a:extLst>
                    <a:ext uri="{9D8B030D-6E8A-4147-A177-3AD203B41FA5}">
                      <a16:colId xmlns:a16="http://schemas.microsoft.com/office/drawing/2014/main" val="1559661431"/>
                    </a:ext>
                  </a:extLst>
                </a:gridCol>
                <a:gridCol w="1630817">
                  <a:extLst>
                    <a:ext uri="{9D8B030D-6E8A-4147-A177-3AD203B41FA5}">
                      <a16:colId xmlns:a16="http://schemas.microsoft.com/office/drawing/2014/main" val="544693188"/>
                    </a:ext>
                  </a:extLst>
                </a:gridCol>
                <a:gridCol w="2028579">
                  <a:extLst>
                    <a:ext uri="{9D8B030D-6E8A-4147-A177-3AD203B41FA5}">
                      <a16:colId xmlns:a16="http://schemas.microsoft.com/office/drawing/2014/main" val="1947960910"/>
                    </a:ext>
                  </a:extLst>
                </a:gridCol>
                <a:gridCol w="1710763">
                  <a:extLst>
                    <a:ext uri="{9D8B030D-6E8A-4147-A177-3AD203B41FA5}">
                      <a16:colId xmlns:a16="http://schemas.microsoft.com/office/drawing/2014/main" val="2085838747"/>
                    </a:ext>
                  </a:extLst>
                </a:gridCol>
                <a:gridCol w="884047">
                  <a:extLst>
                    <a:ext uri="{9D8B030D-6E8A-4147-A177-3AD203B41FA5}">
                      <a16:colId xmlns:a16="http://schemas.microsoft.com/office/drawing/2014/main" val="3939269797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Starter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Ending</a:t>
                      </a:r>
                      <a:r>
                        <a:rPr lang="it-IT" sz="1200" dirty="0"/>
                        <a:t>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What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was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done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Scripts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Scale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023713697"/>
                  </a:ext>
                </a:extLst>
              </a:tr>
              <a:tr h="791664">
                <a:tc>
                  <a:txBody>
                    <a:bodyPr/>
                    <a:lstStyle/>
                    <a:p>
                      <a:r>
                        <a:rPr lang="it-IT" sz="1200" dirty="0"/>
                        <a:t>1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highlight>
                            <a:srgbClr val="FFFF00"/>
                          </a:highlight>
                        </a:rPr>
                        <a:t>2020DFAUTO.csv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;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it-IT" sz="1200" dirty="0" err="1"/>
                        <a:t>Adding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plant</a:t>
                      </a:r>
                      <a:r>
                        <a:rPr lang="it-IT" sz="1200" dirty="0"/>
                        <a:t> ID to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;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create_shootlevel.R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109043985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r>
                        <a:rPr lang="it-IT" sz="1200" dirty="0"/>
                        <a:t>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Creating</a:t>
                      </a:r>
                      <a:r>
                        <a:rPr lang="it-IT" sz="1200" dirty="0"/>
                        <a:t> the dataframe </a:t>
                      </a:r>
                      <a:r>
                        <a:rPr lang="it-IT" sz="1200" dirty="0" err="1"/>
                        <a:t>at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metamer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level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create_metamer_level.R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891810316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r>
                        <a:rPr lang="it-IT" sz="1200" dirty="0"/>
                        <a:t>3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Information of </a:t>
                      </a:r>
                      <a:r>
                        <a:rPr lang="it-IT" sz="1200" dirty="0" err="1"/>
                        <a:t>how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many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developed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next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year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39649675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4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2020shoot_level.csv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2020shoot_level_DEVELOPED.csv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CREATE A NEW DATASET WITH THE SHOOT OF 2020 THAT WERE FOUND IN 2021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2016258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2020metamer_level.csv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/>
                        <a:t>CREATE A NEW DATASET WITH THE SHOOT OF 2020 THAT WERE FOUND IN 2021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83687480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6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bud_level_develop.csv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/>
                        <a:t>Duplicate the </a:t>
                      </a:r>
                      <a:r>
                        <a:rPr lang="it-IT" sz="1200" dirty="0" err="1"/>
                        <a:t>rows</a:t>
                      </a:r>
                      <a:r>
                        <a:rPr lang="it-IT" sz="1200" dirty="0"/>
                        <a:t> for the </a:t>
                      </a: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create_bude_level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288153905"/>
                  </a:ext>
                </a:extLst>
              </a:tr>
              <a:tr h="1902007">
                <a:tc>
                  <a:txBody>
                    <a:bodyPr/>
                    <a:lstStyle/>
                    <a:p>
                      <a:r>
                        <a:rPr lang="it-IT" sz="1200" dirty="0"/>
                        <a:t>7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bud_level_develop.csv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Position of the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 (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/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)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Fate of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sibling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(in multiple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Numberof</a:t>
                      </a:r>
                      <a:r>
                        <a:rPr lang="it-IT" sz="1200" dirty="0"/>
                        <a:t> new </a:t>
                      </a:r>
                      <a:r>
                        <a:rPr lang="it-IT" sz="1200" dirty="0" err="1"/>
                        <a:t>shoots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Info </a:t>
                      </a:r>
                      <a:r>
                        <a:rPr lang="it-IT" sz="1200" dirty="0" err="1"/>
                        <a:t>regarding</a:t>
                      </a:r>
                      <a:r>
                        <a:rPr lang="it-IT" sz="1200" dirty="0"/>
                        <a:t> the new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developed</a:t>
                      </a:r>
                      <a:r>
                        <a:rPr lang="it-IT" sz="1200" dirty="0"/>
                        <a:t>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Substrating</a:t>
                      </a:r>
                      <a:r>
                        <a:rPr lang="it-IT" sz="1200" dirty="0"/>
                        <a:t> to the </a:t>
                      </a:r>
                      <a:r>
                        <a:rPr lang="it-IT" sz="1200" dirty="0" err="1"/>
                        <a:t>sibling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value</a:t>
                      </a:r>
                      <a:r>
                        <a:rPr lang="it-IT" sz="1200" dirty="0"/>
                        <a:t> the fate of </a:t>
                      </a:r>
                      <a:r>
                        <a:rPr lang="it-IT" sz="1200" dirty="0" err="1"/>
                        <a:t>that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create_budlevelFINAL.R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903013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3100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DB2511-0F0A-4E63-A483-DABC1E134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06" y="861457"/>
            <a:ext cx="5760000" cy="313911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83406" y="261700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702055" y="261700"/>
            <a:ext cx="376208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~RANK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464137" y="595480"/>
            <a:ext cx="288207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918" y="151669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10543" y="671981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412974" y="903257"/>
            <a:ext cx="3492200" cy="150227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63CBAA4-F2D0-41AD-A157-7E6A084842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087" y="1890950"/>
            <a:ext cx="6420508" cy="4815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E11BE3-949B-472B-8F63-22FAB4FC9068}"/>
              </a:ext>
            </a:extLst>
          </p:cNvPr>
          <p:cNvSpPr/>
          <p:nvPr/>
        </p:nvSpPr>
        <p:spPr>
          <a:xfrm>
            <a:off x="3872285" y="2272030"/>
            <a:ext cx="540689" cy="26699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098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62270" y="4731571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99309" y="249134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ECB1C8-AC3A-4446-AD18-DE72D875C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123" y="1008069"/>
            <a:ext cx="9144000" cy="349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6413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7898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314" y="287946"/>
            <a:ext cx="316309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Coef=+0.007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617EE-C05C-44D8-951F-CE84F70B4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09" y="764492"/>
            <a:ext cx="5760000" cy="308613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317558" y="595723"/>
            <a:ext cx="3658306" cy="168805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3951798" y="2198061"/>
            <a:ext cx="365760" cy="17142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9FDD8332-74C8-40E3-8D83-CECCEEC721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850" y="1980562"/>
            <a:ext cx="6503249" cy="487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291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927597" y="5164794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1714108" y="247375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48171-1BE8-44B5-934F-526140B65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70963"/>
            <a:ext cx="9144000" cy="347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642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613318" y="735777"/>
            <a:ext cx="309954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Coef=+0.018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293799" y="218287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486858" y="232518"/>
            <a:ext cx="346866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159" y="16743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864539" y="93192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9A95E3-D450-4782-B9E1-36ECA28E5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91" y="889666"/>
            <a:ext cx="5760000" cy="399106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7" idx="3"/>
          </p:cNvCxnSpPr>
          <p:nvPr/>
        </p:nvCxnSpPr>
        <p:spPr>
          <a:xfrm flipH="1">
            <a:off x="5613621" y="1043554"/>
            <a:ext cx="2549469" cy="194837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ADCE928-380A-4C1F-AF7A-2C299497E6BD}"/>
              </a:ext>
            </a:extLst>
          </p:cNvPr>
          <p:cNvSpPr/>
          <p:nvPr/>
        </p:nvSpPr>
        <p:spPr>
          <a:xfrm>
            <a:off x="5319622" y="2822713"/>
            <a:ext cx="293999" cy="3384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4CA02C3-2702-4464-AB2A-FEDCAE57D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96" y="2370569"/>
            <a:ext cx="5760000" cy="43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143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708714" y="5082974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1714108" y="247375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6DB3E-5D77-485E-9A1B-AC48D9A61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108" y="1201383"/>
            <a:ext cx="9144000" cy="350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158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69AF02-04F3-4782-8307-3F939EF2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91" y="879700"/>
            <a:ext cx="5760000" cy="30634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096000" y="707268"/>
            <a:ext cx="216540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213554" y="232081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470753" y="191699"/>
            <a:ext cx="448689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the </a:t>
            </a:r>
            <a:r>
              <a:rPr lang="it-IT" sz="2520" dirty="0" err="1"/>
              <a:t>median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247" y="23472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10006627" y="99921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4819293" y="1015045"/>
            <a:ext cx="2359410" cy="15613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C8D6F31-B817-4B01-9C64-6E10E820693A}"/>
              </a:ext>
            </a:extLst>
          </p:cNvPr>
          <p:cNvSpPr/>
          <p:nvPr/>
        </p:nvSpPr>
        <p:spPr>
          <a:xfrm>
            <a:off x="4015409" y="2446549"/>
            <a:ext cx="675373" cy="2091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7C52F41-6FBD-418A-B8A8-73721C2C6E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11" y="2317227"/>
            <a:ext cx="5694756" cy="42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892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854424-B051-4159-9CBA-333808892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41" y="1031799"/>
            <a:ext cx="5760000" cy="35103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756" y="640258"/>
            <a:ext cx="3040711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Coef=+0.03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315341" y="217833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5CB5D1-0CBC-41F8-8125-685C10A75CCD}"/>
              </a:ext>
            </a:extLst>
          </p:cNvPr>
          <p:cNvSpPr txBox="1"/>
          <p:nvPr/>
        </p:nvSpPr>
        <p:spPr>
          <a:xfrm>
            <a:off x="2304553" y="167406"/>
            <a:ext cx="39680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 +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" idx="3"/>
          </p:cNvCxnSpPr>
          <p:nvPr/>
        </p:nvCxnSpPr>
        <p:spPr>
          <a:xfrm flipH="1">
            <a:off x="4707172" y="1163478"/>
            <a:ext cx="3207940" cy="165923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A141492-6026-46D2-AB6D-DC86A305F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617" y="8010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6E3DC6D-A7C0-420C-AAB1-3719927FF4A3}"/>
              </a:ext>
            </a:extLst>
          </p:cNvPr>
          <p:cNvSpPr/>
          <p:nvPr/>
        </p:nvSpPr>
        <p:spPr>
          <a:xfrm>
            <a:off x="9842997" y="844600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3ABCA0-AA77-42A6-BC72-EB394B4E5620}"/>
              </a:ext>
            </a:extLst>
          </p:cNvPr>
          <p:cNvSpPr/>
          <p:nvPr/>
        </p:nvSpPr>
        <p:spPr>
          <a:xfrm>
            <a:off x="4349363" y="2671638"/>
            <a:ext cx="357809" cy="3021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F21572-C6F3-41E9-A8D2-B9B99624C68F}"/>
              </a:ext>
            </a:extLst>
          </p:cNvPr>
          <p:cNvSpPr txBox="1"/>
          <p:nvPr/>
        </p:nvSpPr>
        <p:spPr>
          <a:xfrm>
            <a:off x="4288579" y="4613627"/>
            <a:ext cx="4405023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>
                <a:highlight>
                  <a:srgbClr val="FFFF00"/>
                </a:highlight>
              </a:rPr>
              <a:t>Because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(cm)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no more </a:t>
            </a:r>
            <a:r>
              <a:rPr lang="it-IT" sz="2520" dirty="0" err="1">
                <a:highlight>
                  <a:srgbClr val="FFFF00"/>
                </a:highlight>
              </a:rPr>
              <a:t>significant</a:t>
            </a:r>
            <a:r>
              <a:rPr lang="it-IT" sz="2520" dirty="0">
                <a:highlight>
                  <a:srgbClr val="FFFF00"/>
                </a:highlight>
              </a:rPr>
              <a:t>, I use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endParaRPr lang="it-IT" sz="252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881285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E140B2-633A-41EC-86E3-FC751BB7C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6" y="788848"/>
            <a:ext cx="5760000" cy="3101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464461" y="186265"/>
            <a:ext cx="293398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Coef=+0.03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00656" y="217833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5CB5D1-0CBC-41F8-8125-685C10A75CCD}"/>
              </a:ext>
            </a:extLst>
          </p:cNvPr>
          <p:cNvSpPr txBox="1"/>
          <p:nvPr/>
        </p:nvSpPr>
        <p:spPr>
          <a:xfrm>
            <a:off x="2089868" y="263275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" idx="3"/>
          </p:cNvCxnSpPr>
          <p:nvPr/>
        </p:nvCxnSpPr>
        <p:spPr>
          <a:xfrm flipH="1">
            <a:off x="4420925" y="494042"/>
            <a:ext cx="3510527" cy="184761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A141492-6026-46D2-AB6D-DC86A305F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958" y="113484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6E3DC6D-A7C0-420C-AAB1-3719927FF4A3}"/>
              </a:ext>
            </a:extLst>
          </p:cNvPr>
          <p:cNvSpPr/>
          <p:nvPr/>
        </p:nvSpPr>
        <p:spPr>
          <a:xfrm>
            <a:off x="10158338" y="877976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BC2FA3-E1C7-46A8-8AFC-F5D8B71481EE}"/>
              </a:ext>
            </a:extLst>
          </p:cNvPr>
          <p:cNvSpPr/>
          <p:nvPr/>
        </p:nvSpPr>
        <p:spPr>
          <a:xfrm>
            <a:off x="3935896" y="2250219"/>
            <a:ext cx="485029" cy="1828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27C25C50-35D9-4518-B625-163F95634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400" y="2025199"/>
            <a:ext cx="6443733" cy="483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50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24002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513801" y="520041"/>
            <a:ext cx="1095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F57659-083C-43A9-8D4C-FEEAABCC2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525582"/>
              </p:ext>
            </p:extLst>
          </p:nvPr>
        </p:nvGraphicFramePr>
        <p:xfrm>
          <a:off x="1704927" y="1199235"/>
          <a:ext cx="8713693" cy="29135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726">
                  <a:extLst>
                    <a:ext uri="{9D8B030D-6E8A-4147-A177-3AD203B41FA5}">
                      <a16:colId xmlns:a16="http://schemas.microsoft.com/office/drawing/2014/main" val="3983025270"/>
                    </a:ext>
                  </a:extLst>
                </a:gridCol>
                <a:gridCol w="2114761">
                  <a:extLst>
                    <a:ext uri="{9D8B030D-6E8A-4147-A177-3AD203B41FA5}">
                      <a16:colId xmlns:a16="http://schemas.microsoft.com/office/drawing/2014/main" val="1559661431"/>
                    </a:ext>
                  </a:extLst>
                </a:gridCol>
                <a:gridCol w="1630817">
                  <a:extLst>
                    <a:ext uri="{9D8B030D-6E8A-4147-A177-3AD203B41FA5}">
                      <a16:colId xmlns:a16="http://schemas.microsoft.com/office/drawing/2014/main" val="544693188"/>
                    </a:ext>
                  </a:extLst>
                </a:gridCol>
                <a:gridCol w="2028579">
                  <a:extLst>
                    <a:ext uri="{9D8B030D-6E8A-4147-A177-3AD203B41FA5}">
                      <a16:colId xmlns:a16="http://schemas.microsoft.com/office/drawing/2014/main" val="1947960910"/>
                    </a:ext>
                  </a:extLst>
                </a:gridCol>
                <a:gridCol w="1710763">
                  <a:extLst>
                    <a:ext uri="{9D8B030D-6E8A-4147-A177-3AD203B41FA5}">
                      <a16:colId xmlns:a16="http://schemas.microsoft.com/office/drawing/2014/main" val="2085838747"/>
                    </a:ext>
                  </a:extLst>
                </a:gridCol>
                <a:gridCol w="884047">
                  <a:extLst>
                    <a:ext uri="{9D8B030D-6E8A-4147-A177-3AD203B41FA5}">
                      <a16:colId xmlns:a16="http://schemas.microsoft.com/office/drawing/2014/main" val="3939269797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Starter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Ending</a:t>
                      </a:r>
                      <a:r>
                        <a:rPr lang="it-IT" sz="1200" dirty="0"/>
                        <a:t>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What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was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done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Scripts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Scale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023713697"/>
                  </a:ext>
                </a:extLst>
              </a:tr>
              <a:tr h="522923">
                <a:tc>
                  <a:txBody>
                    <a:bodyPr/>
                    <a:lstStyle/>
                    <a:p>
                      <a:r>
                        <a:rPr lang="it-IT" sz="1200" dirty="0"/>
                        <a:t>8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bud_level_LATERALS.csv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Filter just for 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modify_budscale.R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109043985"/>
                  </a:ext>
                </a:extLst>
              </a:tr>
              <a:tr h="334328">
                <a:tc>
                  <a:txBody>
                    <a:bodyPr/>
                    <a:lstStyle/>
                    <a:p>
                      <a:r>
                        <a:rPr lang="it-IT" sz="1200" dirty="0"/>
                        <a:t>9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bud_level_APICALS.csv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Filter just for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modify_budscale.R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891810316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met_level_develop_lateralbuds.csv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Modifying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node</a:t>
                      </a:r>
                      <a:r>
                        <a:rPr lang="it-IT" sz="1200" dirty="0"/>
                        <a:t>, </a:t>
                      </a:r>
                      <a:r>
                        <a:rPr lang="it-IT" sz="1200" dirty="0" err="1"/>
                        <a:t>removing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!!!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39649675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2020shoot_level_DEVELOPED_fin.csv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Adding</a:t>
                      </a:r>
                      <a:r>
                        <a:rPr lang="it-IT" sz="1200" dirty="0"/>
                        <a:t> the info of </a:t>
                      </a:r>
                      <a:r>
                        <a:rPr lang="it-IT" sz="1200" dirty="0" err="1"/>
                        <a:t>how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many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 and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and the fate of </a:t>
                      </a:r>
                      <a:r>
                        <a:rPr lang="it-IT" sz="1200" dirty="0" err="1"/>
                        <a:t>apicals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2016258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2020shoot_level_DEVELOPED_fin.csv</a:t>
                      </a:r>
                      <a:endParaRPr lang="it-IT" sz="1200" dirty="0"/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shoot_level_develop_lateralbuds.csv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 err="1"/>
                        <a:t>Modifying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node</a:t>
                      </a:r>
                      <a:r>
                        <a:rPr lang="it-IT" sz="1200" dirty="0"/>
                        <a:t>, </a:t>
                      </a:r>
                      <a:r>
                        <a:rPr lang="it-IT" sz="1200" dirty="0" err="1"/>
                        <a:t>removing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!!!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83687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057397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30581" y="4724640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</a:t>
            </a:r>
            <a:r>
              <a:rPr lang="it-IT" sz="2520" dirty="0"/>
              <a:t> 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330581" y="248631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24FD2E-41C9-4D92-9227-A3AF7B43B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78" y="877632"/>
            <a:ext cx="9144000" cy="348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833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79532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802571" y="234011"/>
            <a:ext cx="202781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375573" y="106074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E92B5F-F423-4307-B639-8531D84FE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827438"/>
            <a:ext cx="5760000" cy="35073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510254" y="541788"/>
            <a:ext cx="2306225" cy="226708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DDF00839-18D9-4C0C-BF5A-FFE2F6AF1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437" y="2376458"/>
            <a:ext cx="5833956" cy="43754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5017273" y="2699619"/>
            <a:ext cx="492981" cy="2185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64297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EDC161-E702-40AC-928C-9206EB308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888420"/>
            <a:ext cx="5760000" cy="33774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746723" y="205123"/>
            <a:ext cx="205167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403580" y="239451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30386" y="205123"/>
            <a:ext cx="2015250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917" y="127815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10004790" y="1116593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9523" y="512900"/>
            <a:ext cx="2143035" cy="21570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E09EDE48-EBD4-4E19-89A1-56DFC1D452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69" y="2258170"/>
            <a:ext cx="5983905" cy="448792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90D30F4-800B-49A0-9165-565A22EB3714}"/>
              </a:ext>
            </a:extLst>
          </p:cNvPr>
          <p:cNvSpPr/>
          <p:nvPr/>
        </p:nvSpPr>
        <p:spPr>
          <a:xfrm>
            <a:off x="5023941" y="2669993"/>
            <a:ext cx="605582" cy="2242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447498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36234" y="270261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(***).Coef=+0.24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212748" y="206681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</a:t>
            </a:r>
            <a:r>
              <a:rPr lang="it-IT" sz="2520" dirty="0" err="1"/>
              <a:t>median</a:t>
            </a:r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250873" y="231483"/>
            <a:ext cx="1983444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085" y="103961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872958" y="1092739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227CEA-FB95-4B61-A145-E2F134ECF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11" y="916725"/>
            <a:ext cx="5760000" cy="301354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039263" y="578038"/>
            <a:ext cx="3718151" cy="179377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2B49868B-5B42-413C-BA22-DA98B0AA7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1805009"/>
            <a:ext cx="6472362" cy="48542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59E7EFB-2888-45B0-808B-8E6601229320}"/>
              </a:ext>
            </a:extLst>
          </p:cNvPr>
          <p:cNvSpPr/>
          <p:nvPr/>
        </p:nvSpPr>
        <p:spPr>
          <a:xfrm>
            <a:off x="3689405" y="2266953"/>
            <a:ext cx="349858" cy="2138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93686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38337" y="4373218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689DD4-D2F5-435D-A762-1466EC2BBBBD}"/>
              </a:ext>
            </a:extLst>
          </p:cNvPr>
          <p:cNvSpPr/>
          <p:nvPr/>
        </p:nvSpPr>
        <p:spPr>
          <a:xfrm>
            <a:off x="267943" y="232511"/>
            <a:ext cx="2109498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64A9C-8C2E-4FAB-A230-DF737E267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3" y="820873"/>
            <a:ext cx="9144000" cy="335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097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714523" y="165108"/>
            <a:ext cx="264109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Coef=-0.03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36381" y="15166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68945" y="151669"/>
            <a:ext cx="1991396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4A8D85-1BDB-4C4C-86E0-575F18B2B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445" y="151669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D5C957-B078-4CA3-9E61-9F58B8F39196}"/>
              </a:ext>
            </a:extLst>
          </p:cNvPr>
          <p:cNvSpPr/>
          <p:nvPr/>
        </p:nvSpPr>
        <p:spPr>
          <a:xfrm>
            <a:off x="9963817" y="1111693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4FE7E-0D14-495D-AD19-24DA8831F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08" y="731441"/>
            <a:ext cx="5760000" cy="384936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68348" y="472885"/>
            <a:ext cx="2866723" cy="22067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7B749820-537E-44A8-A40E-B13668A11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309" y="4100871"/>
            <a:ext cx="3190441" cy="2392831"/>
          </a:xfrm>
          <a:prstGeom prst="rect">
            <a:avLst/>
          </a:prstGeom>
        </p:spPr>
      </p:pic>
      <p:pic>
        <p:nvPicPr>
          <p:cNvPr id="17" name="Picture 16" descr="Chart, bar chart, histogram&#10;&#10;Description automatically generated">
            <a:extLst>
              <a:ext uri="{FF2B5EF4-FFF2-40B4-BE49-F238E27FC236}">
                <a16:creationId xmlns:a16="http://schemas.microsoft.com/office/drawing/2014/main" id="{4C523854-9B95-4036-A44A-79993D392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750" y="2155592"/>
            <a:ext cx="5760000" cy="432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ED3BE81-3535-44D6-9EC1-1997FA69977B}"/>
              </a:ext>
            </a:extLst>
          </p:cNvPr>
          <p:cNvSpPr/>
          <p:nvPr/>
        </p:nvSpPr>
        <p:spPr>
          <a:xfrm>
            <a:off x="4888795" y="2576223"/>
            <a:ext cx="279553" cy="2464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122284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61620" y="4524292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7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689DD4-D2F5-435D-A762-1466EC2BBBBD}"/>
              </a:ext>
            </a:extLst>
          </p:cNvPr>
          <p:cNvSpPr/>
          <p:nvPr/>
        </p:nvSpPr>
        <p:spPr>
          <a:xfrm>
            <a:off x="258824" y="194117"/>
            <a:ext cx="197549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7887E5-C87F-4354-A543-B0C963A4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08818"/>
            <a:ext cx="9144000" cy="353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2904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6765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448911" y="251866"/>
            <a:ext cx="272684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CF5D07-9ED1-47FE-9194-B81B4C443230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4249" y="31957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254642-A371-4F73-BBF5-D9D4D22F0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759" y="184198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3C6DA2-6CAB-4384-9A73-7F005AED49DB}"/>
              </a:ext>
            </a:extLst>
          </p:cNvPr>
          <p:cNvSpPr/>
          <p:nvPr/>
        </p:nvSpPr>
        <p:spPr>
          <a:xfrm>
            <a:off x="9902874" y="1412456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8C81AF-0E0C-4E1F-9660-069630B4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10" y="1370701"/>
            <a:ext cx="5760000" cy="3904477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27DCD74-189E-468F-8920-629CD65AB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566" y="2344477"/>
            <a:ext cx="5870235" cy="440267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73692F-0A71-459F-8A66-F9C335A44842}"/>
              </a:ext>
            </a:extLst>
          </p:cNvPr>
          <p:cNvSpPr/>
          <p:nvPr/>
        </p:nvSpPr>
        <p:spPr>
          <a:xfrm>
            <a:off x="4918969" y="3317558"/>
            <a:ext cx="352746" cy="20486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71715" y="559643"/>
            <a:ext cx="2540619" cy="275791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87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CD5EC-43D8-4233-A090-1F4E013605AF}"/>
              </a:ext>
            </a:extLst>
          </p:cNvPr>
          <p:cNvSpPr/>
          <p:nvPr/>
        </p:nvSpPr>
        <p:spPr>
          <a:xfrm>
            <a:off x="1524002" y="279563"/>
            <a:ext cx="2396021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will we 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B7BFF4-FF08-447E-B067-1BB676EAA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24" r="53246" b="22321"/>
          <a:stretch/>
        </p:blipFill>
        <p:spPr>
          <a:xfrm>
            <a:off x="1597348" y="847967"/>
            <a:ext cx="1662546" cy="23157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75771-5629-4D5A-9B3A-9580683B7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065" y="3781870"/>
            <a:ext cx="1125646" cy="107735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C67C4D-B66F-4469-B4B7-2E0EC3A5073A}"/>
              </a:ext>
            </a:extLst>
          </p:cNvPr>
          <p:cNvCxnSpPr/>
          <p:nvPr/>
        </p:nvCxnSpPr>
        <p:spPr>
          <a:xfrm>
            <a:off x="3259896" y="2929015"/>
            <a:ext cx="1946155" cy="1124663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025E2-8476-492D-B59C-8C51864D1C0F}"/>
              </a:ext>
            </a:extLst>
          </p:cNvPr>
          <p:cNvSpPr txBox="1"/>
          <p:nvPr/>
        </p:nvSpPr>
        <p:spPr>
          <a:xfrm rot="1776803">
            <a:off x="3479937" y="3577753"/>
            <a:ext cx="172611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Shoot</a:t>
            </a:r>
            <a:r>
              <a:rPr lang="it-IT" sz="2520" dirty="0"/>
              <a:t> scale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8DD02B-84D5-40C1-A135-35FD63A92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595" y="2556240"/>
            <a:ext cx="1027024" cy="112466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E7CABD-BCA9-4D6C-AE7C-FEC002205DB9}"/>
              </a:ext>
            </a:extLst>
          </p:cNvPr>
          <p:cNvCxnSpPr>
            <a:cxnSpLocks/>
          </p:cNvCxnSpPr>
          <p:nvPr/>
        </p:nvCxnSpPr>
        <p:spPr>
          <a:xfrm>
            <a:off x="3192253" y="2340846"/>
            <a:ext cx="3544317" cy="82288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151BEAF-2BC3-4460-93B7-212E0F7387FF}"/>
              </a:ext>
            </a:extLst>
          </p:cNvPr>
          <p:cNvSpPr txBox="1"/>
          <p:nvPr/>
        </p:nvSpPr>
        <p:spPr>
          <a:xfrm rot="956124">
            <a:off x="3776926" y="2492000"/>
            <a:ext cx="360860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Metamer</a:t>
            </a:r>
            <a:r>
              <a:rPr lang="it-IT" sz="2520" dirty="0"/>
              <a:t> scale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87316D-6023-4FD1-98DD-3D6EE9E07386}"/>
              </a:ext>
            </a:extLst>
          </p:cNvPr>
          <p:cNvCxnSpPr>
            <a:cxnSpLocks/>
          </p:cNvCxnSpPr>
          <p:nvPr/>
        </p:nvCxnSpPr>
        <p:spPr>
          <a:xfrm flipV="1">
            <a:off x="3501419" y="1185174"/>
            <a:ext cx="3152025" cy="126024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0A3D30D-A8CB-44B3-886A-71DD465395E8}"/>
              </a:ext>
            </a:extLst>
          </p:cNvPr>
          <p:cNvSpPr txBox="1"/>
          <p:nvPr/>
        </p:nvSpPr>
        <p:spPr>
          <a:xfrm rot="21427978">
            <a:off x="4241129" y="1255038"/>
            <a:ext cx="172611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Bud scale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6D84C19-EBE4-4326-8848-E5B08F570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858" y="629742"/>
            <a:ext cx="2107522" cy="111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420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2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227986" y="216749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8DABBE-DE0D-47A5-A98E-191F0014D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91096"/>
            <a:ext cx="9144000" cy="358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70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258644-1DD9-4DB4-8E05-4961019B3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92" y="1356510"/>
            <a:ext cx="5760000" cy="4357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37921" y="361338"/>
            <a:ext cx="2838616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Coef: 0.06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74833" y="884558"/>
            <a:ext cx="2782396" cy="24114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716987" y="275162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length+Rank</a:t>
            </a:r>
            <a:endParaRPr lang="it-IT" sz="252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EB798F-BE18-4632-B80B-4E683889E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72" y="9797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AF800A-7CAA-4F2F-901D-4F8A045CC830}"/>
              </a:ext>
            </a:extLst>
          </p:cNvPr>
          <p:cNvSpPr/>
          <p:nvPr/>
        </p:nvSpPr>
        <p:spPr>
          <a:xfrm>
            <a:off x="9982387" y="1326237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5BEC3B-3555-482E-9D4D-8107E2582DDF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5F6959-532B-40EB-980D-E9DD36CC53FD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6811B7-CF83-466B-984B-402B28CA516A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B6AD0D-6AE1-4064-B7D5-62AFAA4DA798}"/>
              </a:ext>
            </a:extLst>
          </p:cNvPr>
          <p:cNvSpPr/>
          <p:nvPr/>
        </p:nvSpPr>
        <p:spPr>
          <a:xfrm>
            <a:off x="5136295" y="3296034"/>
            <a:ext cx="238538" cy="47825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983452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38B5F-5764-4451-A7E1-C6ABE7A1F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449787"/>
            <a:ext cx="5760000" cy="3873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51945" y="227205"/>
            <a:ext cx="280319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9550" y="321071"/>
            <a:ext cx="9824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endParaRPr lang="it-IT" sz="252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254642-A371-4F73-BBF5-D9D4D22F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564" y="117685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3C6DA2-6CAB-4384-9A73-7F005AED49DB}"/>
              </a:ext>
            </a:extLst>
          </p:cNvPr>
          <p:cNvSpPr/>
          <p:nvPr/>
        </p:nvSpPr>
        <p:spPr>
          <a:xfrm>
            <a:off x="9934679" y="1345943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A357BCE8-8FA7-434A-AFED-4E51B08E0B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600" y="2005697"/>
            <a:ext cx="6226006" cy="46695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EA4251C-B8A4-4A0C-98D5-A40BF44F0762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19CE3F-23B1-4602-9BAF-3CDAA29F28FB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2C4DD2-314A-4E33-831C-B2A39E4A33E7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758E37-6995-4FA3-8DEA-AD7706B7482C}"/>
              </a:ext>
            </a:extLst>
          </p:cNvPr>
          <p:cNvSpPr/>
          <p:nvPr/>
        </p:nvSpPr>
        <p:spPr>
          <a:xfrm>
            <a:off x="4866198" y="3396645"/>
            <a:ext cx="373712" cy="14963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39910" y="534982"/>
            <a:ext cx="2513631" cy="286166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1384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519063" y="216749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A9CAF3-354F-4493-A7C5-55DF2A76A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05235"/>
            <a:ext cx="9144000" cy="343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6438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DCC621-B10A-4D83-9DFD-4D897B570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356510"/>
            <a:ext cx="5760000" cy="39311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35314" y="207451"/>
            <a:ext cx="289065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Coef: -0.1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707591" y="321071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2F14D9-2562-40F0-8179-667CE754A042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254642-A371-4F73-BBF5-D9D4D22F0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3C6DA2-6CAB-4384-9A73-7F005AED49DB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D5A22B6E-AF6D-44C7-AB9F-DD00741E2F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485" y="1986699"/>
            <a:ext cx="6092141" cy="45691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3FB809-F516-4623-9DFD-1BCE4CA23635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2E77E7-46B0-49B1-967A-AA298CBD6D23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83E3E8-515A-4168-B614-D7E87717B9C8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3C88AA-0F61-4A51-B190-936C57FEEEE7}"/>
              </a:ext>
            </a:extLst>
          </p:cNvPr>
          <p:cNvSpPr/>
          <p:nvPr/>
        </p:nvSpPr>
        <p:spPr>
          <a:xfrm>
            <a:off x="4842344" y="3236181"/>
            <a:ext cx="286247" cy="26239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  <a:endCxn id="4" idx="3"/>
          </p:cNvCxnSpPr>
          <p:nvPr/>
        </p:nvCxnSpPr>
        <p:spPr>
          <a:xfrm flipH="1">
            <a:off x="5128591" y="515228"/>
            <a:ext cx="3052051" cy="28521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7705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u="sng" dirty="0"/>
              <a:t>1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271E2E-D45A-406E-95FB-F4EF78EF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78815"/>
            <a:ext cx="9144000" cy="352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7812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61B17279-0933-44C1-ABA9-9C62E43F0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76" y="3429000"/>
            <a:ext cx="4263644" cy="31977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DC58C8-E117-45C6-83AD-BE43B092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68546"/>
            <a:ext cx="5040000" cy="37209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639029" y="253618"/>
            <a:ext cx="3120646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M+v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-0.46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4249" y="306615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</a:t>
            </a:r>
            <a:r>
              <a:rPr lang="it-IT" sz="2520" dirty="0" err="1"/>
              <a:t>Tot_buds</a:t>
            </a:r>
            <a:endParaRPr lang="it-IT" sz="252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46E003-73C1-4BD6-883B-FE5C6BD737E0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9AEE6-B300-4871-866B-E784B0228346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B46CD7-689F-409B-B2A6-6EDA68628F66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381EC35-04C7-475B-9217-9295A4425F2D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D013728-4F0F-4D5F-9CC2-3D99856EB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B6CBF88-60C9-4841-8E5B-8B9AA8A848F0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6445ED2-B073-4297-B05D-4702CFB2B1F6}"/>
              </a:ext>
            </a:extLst>
          </p:cNvPr>
          <p:cNvSpPr/>
          <p:nvPr/>
        </p:nvSpPr>
        <p:spPr>
          <a:xfrm>
            <a:off x="4617308" y="3051380"/>
            <a:ext cx="312500" cy="355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25071" y="776838"/>
            <a:ext cx="3274281" cy="227454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, bar chart, histogram&#10;&#10;Description automatically generated">
            <a:extLst>
              <a:ext uri="{FF2B5EF4-FFF2-40B4-BE49-F238E27FC236}">
                <a16:creationId xmlns:a16="http://schemas.microsoft.com/office/drawing/2014/main" id="{084D2EA8-04EE-455B-80B5-E6E29F08E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557" y="842297"/>
            <a:ext cx="3721177" cy="27908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235122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3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0AC1E-93A6-4D62-B862-E6B5232E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17555"/>
            <a:ext cx="9144000" cy="342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1399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E7B23F3-434B-42BD-AB26-C438606458D6}"/>
              </a:ext>
            </a:extLst>
          </p:cNvPr>
          <p:cNvSpPr txBox="1"/>
          <p:nvPr/>
        </p:nvSpPr>
        <p:spPr>
          <a:xfrm>
            <a:off x="3805348" y="375533"/>
            <a:ext cx="411830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 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8ED16-FC40-465F-A312-991A4A3E3EF0}"/>
              </a:ext>
            </a:extLst>
          </p:cNvPr>
          <p:cNvSpPr txBox="1"/>
          <p:nvPr/>
        </p:nvSpPr>
        <p:spPr>
          <a:xfrm>
            <a:off x="6190834" y="855664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-0.94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272BD3-91FE-4F7C-96BE-6D2E9325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31" y="1450372"/>
            <a:ext cx="5040000" cy="30324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E4EEC1-EA23-41CE-9F87-4E7E06F091D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4057227" y="1378884"/>
            <a:ext cx="3954787" cy="163028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9A80DD4D-BE2C-4C18-A3B1-83BF52021A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702" y="3844960"/>
            <a:ext cx="3875418" cy="29065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0085CB1A-0B12-4BD3-A9E7-83DBEE99BC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166" y="1472746"/>
            <a:ext cx="3642361" cy="27317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D170B3-52AD-4DEA-ACCB-7518A587E5C7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443EE1-8F89-4E90-90A2-D1D2BFA49A56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86E935-75E3-4F3D-BDF4-886F3C2FF7B3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363D89C-B87A-4499-98DF-8552A3EADED6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F166320-3C4B-4EA4-AE95-6E70EA8C1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EE0B900-2A26-45AD-A6E6-C0CDE8824C08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E6B2476-6118-4268-885F-96AB9FC06518}"/>
              </a:ext>
            </a:extLst>
          </p:cNvPr>
          <p:cNvSpPr/>
          <p:nvPr/>
        </p:nvSpPr>
        <p:spPr>
          <a:xfrm>
            <a:off x="3805348" y="2814762"/>
            <a:ext cx="257769" cy="31805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474384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381737" y="320521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996302-9623-432F-9DF1-B209F556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09791"/>
            <a:ext cx="9144000" cy="356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72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5693</Words>
  <Application>Microsoft Office PowerPoint</Application>
  <PresentationFormat>Widescreen</PresentationFormat>
  <Paragraphs>850</Paragraphs>
  <Slides>114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19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 Grisafi</dc:creator>
  <cp:lastModifiedBy>Franci Grisafi</cp:lastModifiedBy>
  <cp:revision>69</cp:revision>
  <dcterms:created xsi:type="dcterms:W3CDTF">2022-01-26T08:17:53Z</dcterms:created>
  <dcterms:modified xsi:type="dcterms:W3CDTF">2022-03-09T14:28:52Z</dcterms:modified>
</cp:coreProperties>
</file>

<file path=docProps/thumbnail.jpeg>
</file>